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  <p:sldMasterId id="2147483752" r:id="rId4"/>
    <p:sldMasterId id="2147483765" r:id="rId5"/>
    <p:sldMasterId id="2147483778" r:id="rId6"/>
    <p:sldMasterId id="2147483791" r:id="rId7"/>
    <p:sldMasterId id="2147483804" r:id="rId8"/>
    <p:sldMasterId id="2147483830" r:id="rId9"/>
    <p:sldMasterId id="2147483843" r:id="rId10"/>
    <p:sldMasterId id="2147486580" r:id="rId11"/>
  </p:sldMasterIdLst>
  <p:notesMasterIdLst>
    <p:notesMasterId r:id="rId62"/>
  </p:notesMasterIdLst>
  <p:handoutMasterIdLst>
    <p:handoutMasterId r:id="rId63"/>
  </p:handoutMasterIdLst>
  <p:sldIdLst>
    <p:sldId id="398" r:id="rId12"/>
    <p:sldId id="297" r:id="rId13"/>
    <p:sldId id="413" r:id="rId14"/>
    <p:sldId id="394" r:id="rId15"/>
    <p:sldId id="365" r:id="rId16"/>
    <p:sldId id="396" r:id="rId17"/>
    <p:sldId id="390" r:id="rId18"/>
    <p:sldId id="397" r:id="rId19"/>
    <p:sldId id="389" r:id="rId20"/>
    <p:sldId id="274" r:id="rId21"/>
    <p:sldId id="377" r:id="rId22"/>
    <p:sldId id="410" r:id="rId23"/>
    <p:sldId id="388" r:id="rId24"/>
    <p:sldId id="378" r:id="rId25"/>
    <p:sldId id="408" r:id="rId26"/>
    <p:sldId id="286" r:id="rId27"/>
    <p:sldId id="344" r:id="rId28"/>
    <p:sldId id="380" r:id="rId29"/>
    <p:sldId id="290" r:id="rId30"/>
    <p:sldId id="353" r:id="rId31"/>
    <p:sldId id="409" r:id="rId32"/>
    <p:sldId id="258" r:id="rId33"/>
    <p:sldId id="280" r:id="rId34"/>
    <p:sldId id="345" r:id="rId35"/>
    <p:sldId id="309" r:id="rId36"/>
    <p:sldId id="287" r:id="rId37"/>
    <p:sldId id="292" r:id="rId38"/>
    <p:sldId id="312" r:id="rId39"/>
    <p:sldId id="310" r:id="rId40"/>
    <p:sldId id="311" r:id="rId41"/>
    <p:sldId id="288" r:id="rId42"/>
    <p:sldId id="336" r:id="rId43"/>
    <p:sldId id="337" r:id="rId44"/>
    <p:sldId id="367" r:id="rId45"/>
    <p:sldId id="265" r:id="rId46"/>
    <p:sldId id="264" r:id="rId47"/>
    <p:sldId id="363" r:id="rId48"/>
    <p:sldId id="339" r:id="rId49"/>
    <p:sldId id="307" r:id="rId50"/>
    <p:sldId id="314" r:id="rId51"/>
    <p:sldId id="340" r:id="rId52"/>
    <p:sldId id="412" r:id="rId53"/>
    <p:sldId id="272" r:id="rId54"/>
    <p:sldId id="403" r:id="rId55"/>
    <p:sldId id="368" r:id="rId56"/>
    <p:sldId id="338" r:id="rId57"/>
    <p:sldId id="406" r:id="rId58"/>
    <p:sldId id="295" r:id="rId59"/>
    <p:sldId id="308" r:id="rId60"/>
    <p:sldId id="411" r:id="rId6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000000"/>
    <a:srgbClr val="970711"/>
    <a:srgbClr val="FF00FF"/>
    <a:srgbClr val="FFFF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5665" autoAdjust="0"/>
  </p:normalViewPr>
  <p:slideViewPr>
    <p:cSldViewPr>
      <p:cViewPr varScale="1">
        <p:scale>
          <a:sx n="95" d="100"/>
          <a:sy n="95" d="100"/>
        </p:scale>
        <p:origin x="21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44"/>
    </p:cViewPr>
  </p:sorterViewPr>
  <p:notesViewPr>
    <p:cSldViewPr>
      <p:cViewPr varScale="1">
        <p:scale>
          <a:sx n="54" d="100"/>
          <a:sy n="54" d="100"/>
        </p:scale>
        <p:origin x="-28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A165C-9B9F-421F-979F-501E21230118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B5C17B-4A85-4B5E-AECB-AD8C48936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4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CC2D11-66FC-4FD8-BB85-D0C2F745A788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98A7C9-FE61-4DD6-97E0-AB34106EE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3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50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7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5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76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5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85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76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29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0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5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69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38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298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30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31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81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535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486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6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68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974AA-66DF-4AAF-9FBA-87DB2255632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29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AF643-9BB8-4CFD-8FB2-5F75264A5B4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80C259-491B-49FE-89EF-530F8E311149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through. Talk about the airport.</a:t>
            </a:r>
          </a:p>
        </p:txBody>
      </p:sp>
    </p:spTree>
    <p:extLst>
      <p:ext uri="{BB962C8B-B14F-4D97-AF65-F5344CB8AC3E}">
        <p14:creationId xmlns:p14="http://schemas.microsoft.com/office/powerpoint/2010/main" val="1763413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C1C4-AF71-4E4E-BF8E-FDD12A481A6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51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29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11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05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0261D-0145-4567-8103-B2D355E3258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79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776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6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379308-62A9-43B8-9D99-09EC2A033158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78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1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142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946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62893-54A0-4696-B398-2D4D972C507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5DD587-2E9E-460F-B30D-2EFBA2A5161C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through. Talk about the airport.</a:t>
            </a:r>
          </a:p>
        </p:txBody>
      </p:sp>
    </p:spTree>
    <p:extLst>
      <p:ext uri="{BB962C8B-B14F-4D97-AF65-F5344CB8AC3E}">
        <p14:creationId xmlns:p14="http://schemas.microsoft.com/office/powerpoint/2010/main" val="2232530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DB4127-6D57-4206-B45D-A7E2C7D1A0F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47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272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293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94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23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19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0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9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16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A7C9-FE61-4DD6-97E0-AB34106EE97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5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5B0C-E757-4EBE-9595-D9BFEC5E2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1316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F8AD-153A-4084-8449-727657FC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376673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CAF2-3688-4AA6-96D2-9D9D62A97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845747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49DE-EB7A-4CF8-97DD-30C8A5494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07761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5344-CE96-45AB-B2EA-6A7EFC507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95737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7002-E410-4D78-8E1E-C47DC3528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51695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FE66-8E87-4DE8-88DF-13B22A603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19398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E9A2-1779-4588-9BA8-0662F768F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34543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2E67-F022-4741-BD3F-61EDFDC27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87029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102E-D046-454E-8871-C5F44768C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26065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1C81-CD88-4707-A629-AD04D3826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067568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DBAC-2410-4FB0-B7CF-D6AE4A277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8684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9B7F-D5C6-4228-BED6-22CDA5C82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858157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42D5-2631-42C0-A7CC-3D26B1FFE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09883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8F78-BB6F-4A8E-9B45-FB6AA8A15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753200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83B8-75A3-4119-B7F3-6209E5261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468143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EBF7-ECD4-47C3-ACB3-953AFDFB5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333625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5937-5B8D-4D74-9229-A137F25A7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257822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8729-60E4-4F70-804D-722BD4126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70677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F6F5B-0465-493F-BB79-C28960731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685689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CC5E-5530-417E-8597-D4D9A3039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426268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DE75-BE93-4527-A0D4-B5ED38CD4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687734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CEE3-71E6-4FB5-9552-EFD6D19E5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1341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41B-8353-4A8F-A177-6E8CEA70C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60706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134F-3B4E-4D82-8E62-AD7BC4859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805579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56DF-53AA-4B9F-A24A-A4CB71D09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9501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9688-804E-4A19-98D0-43D6CE587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755495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88EB-821A-4BFA-BE3D-616264834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42229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AF54-9294-48F2-B620-A95CA2751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00767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0256-52F5-42DD-9F30-29DE9F8E0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692181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4FDF-CBD4-48ED-8FDD-54088D022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9100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77E9-D182-47DF-9C33-09AFBDFAB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89480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81E0-7F0A-4BB2-9DB1-84E1995FF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88663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26DC-0835-41D9-AA43-FA982FC5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56461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CC08-919E-47F4-84EE-6E315A39D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42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D61E-863A-4A95-887A-2C93CA347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98787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4B9A-82D1-4311-9A56-39758BD78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20864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0EE0-35E9-431E-BF02-96256BCA5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1766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6F50-ECE4-4CB6-BCF2-1FA14B05D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9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EEC2-3A04-4217-A7DC-FF832F8A5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8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01C3-93DA-42C8-ACF4-10DB5BF1D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8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8666-67E7-41F4-9765-975E697CC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9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0255-EAA8-4A17-A09D-19DE4C9E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7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BEDF-ABCD-41D7-B6E5-6847CD8AE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C8CE-437E-4715-BCB7-E5CF6824B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5663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9496-9CEE-4566-AA37-17ADCDBD7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82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4C54-DE4A-40D1-8EBB-FB51BE654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3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9027-5872-4756-88B8-68DE6EA06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7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E8E7-865C-4A3F-8C44-221797CF4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18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B385-2D0E-4178-BCC1-A57874EE7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27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F752-90CA-416F-A9B8-89F19FD58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21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64DD-1F9C-483E-98D6-7E56F14F9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17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1BB2-A2FB-4948-947A-12BAE9984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85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59E1-40A4-489F-B458-76A717AE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75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2314A-1054-4D0E-9A70-6BD64E299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1E63-181F-4D10-B2F6-9FF936503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072374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04A6-47A4-4E51-B4A3-D841A452B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5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B0DB-EBB6-4BF3-B9C5-E04037317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84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34EE-4D41-4E04-860D-42DD8A966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48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7E5E-AA12-494E-A341-AE88C63F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62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A8C-DB01-47A3-9860-F73B99FD8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94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DEE9-850B-46A4-B575-9A156BA4C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51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E503-6875-4940-A284-C94342C56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752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856AD-3DC1-4856-B4B8-E38B74A8FC7C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0E9D1-FF6C-4479-B491-759C19726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934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765342-A7DA-4F5D-9B7F-B2FB1B0A8D68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83AB6-372E-4698-836C-B16E4073F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25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AABB09-968A-4F44-8CE8-7B31F4ED209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4017C-1C0A-4D9D-8EE7-B2DCA1F8C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5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F923-2007-460F-BDDB-2EDBA735D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956625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DAAC4A-9DE6-45EE-980B-CD4D42D5961F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D09FC-5709-45C3-AE54-3D12760FC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07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C766FD-0872-49A4-B774-E349C97E6669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B4611-B8B2-4791-BA78-42C285031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71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A53EA0-8D88-4E87-B229-63B438C14525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1F1552-C276-484F-8CBA-48B85491B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41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F97B61-47C3-4B56-8F55-CBFD0FCE6FEC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3F861-C618-43F9-AC3F-96D498078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6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29073D-306F-457B-8929-E65894B624A8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1AD52-AA3D-4446-9533-18392EAC7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24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7A69428-C332-421F-A49E-8E296DF9B2F3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7F6B2-C84E-4352-9F4A-023195B6C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211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D5CA68-A812-4D06-8BAD-F3942B1C080F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A39678-5D71-4ED5-847A-07BA416B1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55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60312F-76C5-44AC-B2FF-85ACCDAAD545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38348F-0695-4744-BE4B-BFC9559EB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03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40CCF-CD91-4775-B970-53914F805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9558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A5D771-B174-4241-974D-2F9A18E145ED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6F8907-2404-4F31-9C2E-51E120D04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00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C3-6920-4B36-984C-9A45D1D02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36844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6A1106-335A-472B-86D2-D3CE355D9ACE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AEF0B-F25E-4742-BF08-8ED773527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240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CFA466-61E2-41F8-A774-5166C26C1ED8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3FF2A-D8E5-45AE-A3EF-910759B6B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81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1E42B0-3684-42B1-B77F-175A9F00E65E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E0C457-A35B-4B8B-AA90-2633E5192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0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B49A88-F438-4152-BE1D-5F6594B644B7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7A8DD2-6828-4723-9E4B-53E44DA3E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372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37A4A2-E842-4A49-87B1-F28A23FEBD2A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CC6FA-464F-465F-90C2-C099674FD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81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36617A-8434-433B-94C9-2AED1758A22D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A3688-8B75-4757-AC85-725256DE4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488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AED36D-A65E-4565-9CFF-133FC7A89747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AA3F6-4F1D-4193-A098-FA12613D1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710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93A67B-F05C-4A7E-875B-DEA0D14398E9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EC1EF-4EB1-43F8-8615-1686DEE3E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30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1A25A0-372A-4F13-9991-498CBC9FD847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A6E85B-6BA4-45C8-A03E-CDAC46C14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86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87D01E-A1C4-413A-A396-CB9693AA27BD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37B0C-75BF-4FCB-A25A-2F231DA95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42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01CA-4FDC-496F-95A7-A175E17DC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701782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E0497-BB27-40D8-A760-C4C34C868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72653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B43808-9B95-42B7-BA0B-24B396843F2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E2C887-93BE-4314-BB06-052259930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AF1434-F341-44AE-9018-7012EB95A0C8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4B6A9A-E401-413E-998A-0EC1E97CC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32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5E107C-5133-475D-9EE3-A25A37364C85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2AB54-BC2E-4F8C-8B2B-8FDB92CCA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10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9C50A3-B61A-40DA-A0F7-B05641E52D3B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B18E8-91AB-4417-871D-1A17359B4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00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C77EDA-283C-4291-8027-7DBC380B61C0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22E89E-10CB-4256-83FA-5BA9F1326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67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AD16E4-0EBE-4237-8A73-B0A5F6DFFF1C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0BE7-7E47-4EC2-8960-675A4969F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23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3D359F-DDEC-4B8E-92A7-04B732EC7F10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28F0CB-89DD-4621-BA8F-5AEE16AF7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103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50A6E3-4581-4C20-B97F-ED09661ADA40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5ADC42-68B8-4954-B5F0-E54DE17B3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612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9E7881-3C8B-4EC7-90C4-0EB6B17D6FE4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EEC391-7D1F-4F77-89B6-553F2F05C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1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3814-583D-48C4-9328-97C180D79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94900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220A8D-77F8-4F7F-A67D-6DCACEF74726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1FCABC-35D4-47A4-99E8-A7E153B50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228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AE4A67-EF51-4EA4-A994-27CCD8FFA0EB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4565A-7D15-4B77-A4A9-518DC6384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22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9412A-FC3E-4914-854B-8FDF0F08B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71332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37B1EC-166B-479B-93D3-427EBDFB7C28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48947-12EB-4C26-8AC8-FFC464C79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042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F207D9-C69E-4AB8-8127-4AAC56D32A0F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4D8EE9-1D0E-4146-AAED-489B1EA14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50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F88076-8F17-4829-AB0D-684B51F66033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8DC876-BC64-4FCA-A1BA-C67C96995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9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D1A66D-B987-4B70-AF6A-5552737FF5AA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23C06-AA03-4D5D-BF22-4783900C0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402770-D5AD-4BDF-883D-21B84FD5399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A4B4F-A152-46F0-AE9D-EA227E470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83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ED0CF4-AAA0-438E-838A-AF11A823A571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E4CBC2-7658-49C0-B560-7EDA310B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488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D28119-D20F-4EE6-869A-9B18A2EA1124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9045F-62C4-42F0-82C2-05DA9FC57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7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6F9B-AF09-48C5-AB2F-42255F446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87906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89D42F-CFFF-490F-83F3-E001DB4EEE37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684CC-71F2-4409-8E4F-D35559851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850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4EA966-D863-41FC-91E3-4EAFE786839D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08FC4-6F35-4C38-A1F5-439DF8AA9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717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4463CBA-0C0B-491A-9296-904BC618EAE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96D05D-729B-4A95-923D-2297C392F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792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98FE29-ED8B-4182-92A5-04AAEE39E253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D2EE3-C3DC-4405-AC42-D0F57FC14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223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2B2ABC-CA1D-47B9-A623-9433C2E43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20267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8A2148-67B2-43B3-8F21-76445FE16E61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E06D9-C8BC-4053-A02A-8A0DAE219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85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1A8636-262F-4201-BFB4-4B4C86A7F0B9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94520-31D0-436B-A115-D07A389CC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1434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4741C8-5CCF-42A3-AC89-1615A6784AB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0766B-D2C6-44FC-B9AD-5AB9A0AA8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05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C1880F-0392-413A-9482-35779FE1BCFA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6281F-DF37-4D14-8340-FA307591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857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1E8418-99C1-4205-9E5B-BA1F847B3A11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7ECD4-66C2-456E-85CC-E25B87753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AA38-DA69-40F0-9FFA-E9AB29064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88361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727CF3-9384-44D1-A59A-87665C2C2D9F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7979F-695F-4795-A01B-F58DC47BE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37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60EB4C-07C0-47DF-934F-B140B0EA2F73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3EDEC8-B866-49FA-8877-82F035334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6364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159B55-2774-4B54-99AF-802F114E0C42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6726C-D3CE-431F-BD8D-29413A6B8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262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DBEABD-B6F8-46BC-A8CA-3AC4585A5806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6F43C-E099-4818-9F94-45B77200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766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5D5322-12CE-4CB6-9FF3-716D7D8DBEBC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288F28-6139-4FBC-A431-E17030319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9540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6C84FE-6BC1-46B9-A6C1-BA9013830F3B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5A8C42-B968-4911-A318-CDFA587B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43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84D49-5501-42F0-8F62-3C79254E4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623884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EA50-C5EF-41B1-A385-DF5D6D73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974691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282F-88C4-43B1-AB91-653CE40D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21788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4903-35F2-4274-9E0F-AF6722DC5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5604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061842-E84E-4CA7-A05B-60CC34414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1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  <p:sldLayoutId id="2147490252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362EFA-E36F-473E-9CC3-7EB2893E0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90" r:id="rId2"/>
    <p:sldLayoutId id="2147490291" r:id="rId3"/>
    <p:sldLayoutId id="2147490292" r:id="rId4"/>
    <p:sldLayoutId id="2147490293" r:id="rId5"/>
    <p:sldLayoutId id="2147490294" r:id="rId6"/>
    <p:sldLayoutId id="2147490295" r:id="rId7"/>
    <p:sldLayoutId id="2147490296" r:id="rId8"/>
    <p:sldLayoutId id="2147490297" r:id="rId9"/>
    <p:sldLayoutId id="2147490298" r:id="rId10"/>
    <p:sldLayoutId id="2147490299" r:id="rId11"/>
    <p:sldLayoutId id="214749030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A7EEAA-1E5D-4A82-BF6D-DB14C21F7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2" r:id="rId1"/>
    <p:sldLayoutId id="2147490313" r:id="rId2"/>
    <p:sldLayoutId id="2147490314" r:id="rId3"/>
    <p:sldLayoutId id="2147490315" r:id="rId4"/>
    <p:sldLayoutId id="2147490316" r:id="rId5"/>
    <p:sldLayoutId id="2147490317" r:id="rId6"/>
    <p:sldLayoutId id="2147490318" r:id="rId7"/>
    <p:sldLayoutId id="2147490319" r:id="rId8"/>
    <p:sldLayoutId id="2147490320" r:id="rId9"/>
    <p:sldLayoutId id="2147490321" r:id="rId10"/>
    <p:sldLayoutId id="2147490322" r:id="rId11"/>
    <p:sldLayoutId id="2147490323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D42A99-059E-46B6-A2E0-B6C5CB0D0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53" r:id="rId1"/>
    <p:sldLayoutId id="2147490254" r:id="rId2"/>
    <p:sldLayoutId id="2147490255" r:id="rId3"/>
    <p:sldLayoutId id="2147490256" r:id="rId4"/>
    <p:sldLayoutId id="2147490257" r:id="rId5"/>
    <p:sldLayoutId id="2147490258" r:id="rId6"/>
    <p:sldLayoutId id="2147490259" r:id="rId7"/>
    <p:sldLayoutId id="2147490260" r:id="rId8"/>
    <p:sldLayoutId id="2147490261" r:id="rId9"/>
    <p:sldLayoutId id="2147490262" r:id="rId10"/>
    <p:sldLayoutId id="2147490263" r:id="rId11"/>
    <p:sldLayoutId id="21474902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8EC6C9-FB43-4541-9EB0-589434622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266" r:id="rId2"/>
    <p:sldLayoutId id="2147490267" r:id="rId3"/>
    <p:sldLayoutId id="2147490268" r:id="rId4"/>
    <p:sldLayoutId id="2147490269" r:id="rId5"/>
    <p:sldLayoutId id="2147490270" r:id="rId6"/>
    <p:sldLayoutId id="2147490271" r:id="rId7"/>
    <p:sldLayoutId id="2147490272" r:id="rId8"/>
    <p:sldLayoutId id="2147490273" r:id="rId9"/>
    <p:sldLayoutId id="2147490274" r:id="rId10"/>
    <p:sldLayoutId id="2147490275" r:id="rId11"/>
    <p:sldLayoutId id="21474902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B965D-526B-4FA1-979E-9EDD67360065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3D3332-AB54-4A03-94A2-CAE79B27E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24" r:id="rId1"/>
    <p:sldLayoutId id="2147490325" r:id="rId2"/>
    <p:sldLayoutId id="2147490326" r:id="rId3"/>
    <p:sldLayoutId id="2147490327" r:id="rId4"/>
    <p:sldLayoutId id="2147490328" r:id="rId5"/>
    <p:sldLayoutId id="2147490329" r:id="rId6"/>
    <p:sldLayoutId id="2147490330" r:id="rId7"/>
    <p:sldLayoutId id="2147490331" r:id="rId8"/>
    <p:sldLayoutId id="2147490332" r:id="rId9"/>
    <p:sldLayoutId id="2147490333" r:id="rId10"/>
    <p:sldLayoutId id="2147490334" r:id="rId11"/>
    <p:sldLayoutId id="2147490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6FB98-0385-4C84-A67E-EE0E88A36054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0A165B-D192-4B6E-BE6F-B52914715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36" r:id="rId1"/>
    <p:sldLayoutId id="2147490337" r:id="rId2"/>
    <p:sldLayoutId id="2147490338" r:id="rId3"/>
    <p:sldLayoutId id="2147490339" r:id="rId4"/>
    <p:sldLayoutId id="2147490340" r:id="rId5"/>
    <p:sldLayoutId id="2147490341" r:id="rId6"/>
    <p:sldLayoutId id="2147490342" r:id="rId7"/>
    <p:sldLayoutId id="2147490343" r:id="rId8"/>
    <p:sldLayoutId id="2147490344" r:id="rId9"/>
    <p:sldLayoutId id="2147490345" r:id="rId10"/>
    <p:sldLayoutId id="2147490346" r:id="rId11"/>
    <p:sldLayoutId id="21474903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9B42E-2FE3-445E-AC89-2318ECF8F384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794924-8CED-4455-B724-DB96EE1F7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48" r:id="rId1"/>
    <p:sldLayoutId id="2147490349" r:id="rId2"/>
    <p:sldLayoutId id="2147490350" r:id="rId3"/>
    <p:sldLayoutId id="2147490351" r:id="rId4"/>
    <p:sldLayoutId id="2147490352" r:id="rId5"/>
    <p:sldLayoutId id="2147490353" r:id="rId6"/>
    <p:sldLayoutId id="2147490354" r:id="rId7"/>
    <p:sldLayoutId id="2147490355" r:id="rId8"/>
    <p:sldLayoutId id="2147490356" r:id="rId9"/>
    <p:sldLayoutId id="2147490357" r:id="rId10"/>
    <p:sldLayoutId id="2147490358" r:id="rId11"/>
    <p:sldLayoutId id="21474903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D4D37-08B1-4812-881A-5E2F71772CC9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25E9AF-813D-4F66-A49D-FED73FC11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60" r:id="rId1"/>
    <p:sldLayoutId id="2147490361" r:id="rId2"/>
    <p:sldLayoutId id="2147490362" r:id="rId3"/>
    <p:sldLayoutId id="2147490363" r:id="rId4"/>
    <p:sldLayoutId id="2147490364" r:id="rId5"/>
    <p:sldLayoutId id="2147490365" r:id="rId6"/>
    <p:sldLayoutId id="2147490366" r:id="rId7"/>
    <p:sldLayoutId id="2147490367" r:id="rId8"/>
    <p:sldLayoutId id="2147490368" r:id="rId9"/>
    <p:sldLayoutId id="2147490369" r:id="rId10"/>
    <p:sldLayoutId id="2147490370" r:id="rId11"/>
    <p:sldLayoutId id="21474903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063440-B3C2-4576-B716-9E57A3E86055}" type="datetimeFigureOut">
              <a:rPr lang="en-US"/>
              <a:pPr>
                <a:defRPr/>
              </a:pPr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D11EAC-D267-4E0B-A84A-CDE4BEB07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72" r:id="rId1"/>
    <p:sldLayoutId id="2147490373" r:id="rId2"/>
    <p:sldLayoutId id="2147490374" r:id="rId3"/>
    <p:sldLayoutId id="2147490375" r:id="rId4"/>
    <p:sldLayoutId id="2147490376" r:id="rId5"/>
    <p:sldLayoutId id="2147490377" r:id="rId6"/>
    <p:sldLayoutId id="2147490378" r:id="rId7"/>
    <p:sldLayoutId id="2147490379" r:id="rId8"/>
    <p:sldLayoutId id="2147490380" r:id="rId9"/>
    <p:sldLayoutId id="2147490381" r:id="rId10"/>
    <p:sldLayoutId id="2147490382" r:id="rId11"/>
    <p:sldLayoutId id="21474903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5E8C36-0608-457D-9546-42C12683E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278" r:id="rId2"/>
    <p:sldLayoutId id="2147490279" r:id="rId3"/>
    <p:sldLayoutId id="2147490280" r:id="rId4"/>
    <p:sldLayoutId id="2147490281" r:id="rId5"/>
    <p:sldLayoutId id="2147490282" r:id="rId6"/>
    <p:sldLayoutId id="2147490283" r:id="rId7"/>
    <p:sldLayoutId id="2147490284" r:id="rId8"/>
    <p:sldLayoutId id="2147490285" r:id="rId9"/>
    <p:sldLayoutId id="2147490286" r:id="rId10"/>
    <p:sldLayoutId id="2147490287" r:id="rId11"/>
    <p:sldLayoutId id="2147490288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aelgrinder.com/leadership-style-quiz/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png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school/pbis-in-the-classro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s://docs.google.com/spreadsheets/d/1H1o5D4qSbfxAbAEV1-LAo1z2OdB4cZT9MC3xYLgEmNg/edit?usp=sharing" TargetMode="Externa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t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jrVl95ZtH9A5EriHHBESpOM6d8RUwRAjjg1I_pNzwo/edit?usp=shar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1" y="226290"/>
            <a:ext cx="48768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4477778"/>
            <a:ext cx="2126343" cy="237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"/>
            <a:ext cx="2286000" cy="250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" y="1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7" y="5095501"/>
            <a:ext cx="2248399" cy="168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" y="1484419"/>
            <a:ext cx="1937682" cy="258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72028"/>
            <a:ext cx="3189243" cy="239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49217" y="3756673"/>
            <a:ext cx="4202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Beth Madison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bmadison@pps.net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Teacher Candidate Advocate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National Distinguished Principal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Grandma Beth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All-around fun gal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889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Four Stages of Teaching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7663"/>
            <a:ext cx="55626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WordArt 6"/>
          <p:cNvSpPr>
            <a:spLocks noChangeArrowheads="1" noChangeShapeType="1" noTextEdit="1"/>
          </p:cNvSpPr>
          <p:nvPr/>
        </p:nvSpPr>
        <p:spPr bwMode="auto">
          <a:xfrm rot="697383">
            <a:off x="6858000" y="5257800"/>
            <a:ext cx="1905000" cy="1695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Cooper Black" panose="0208090404030B020404" pitchFamily="18" charset="0"/>
              </a:rPr>
              <a:t>7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Cooper Black" panose="0208090404030B020404" pitchFamily="18" charset="0"/>
              </a:rPr>
              <a:t>Gems</a:t>
            </a:r>
          </a:p>
        </p:txBody>
      </p:sp>
      <p:sp>
        <p:nvSpPr>
          <p:cNvPr id="92164" name="Rectangle 1"/>
          <p:cNvSpPr>
            <a:spLocks noChangeArrowheads="1"/>
          </p:cNvSpPr>
          <p:nvPr/>
        </p:nvSpPr>
        <p:spPr bwMode="auto">
          <a:xfrm>
            <a:off x="4763" y="304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latin typeface="Bodoni MT Black" panose="02070A03080606020203" pitchFamily="18" charset="0"/>
              </a:rPr>
              <a:t>ENVoY</a:t>
            </a:r>
            <a:endParaRPr lang="en-US" altLang="en-US" sz="3600" dirty="0">
              <a:latin typeface="Bodoni MT Black" panose="02070A03080606020203" pitchFamily="18" charset="0"/>
            </a:endParaRPr>
          </a:p>
          <a:p>
            <a:pPr algn="ctr" eaLnBrk="1" hangingPunct="1"/>
            <a:r>
              <a:rPr lang="en-US" altLang="en-US" sz="3600" dirty="0">
                <a:latin typeface="Bodoni MT Black" panose="02070A03080606020203" pitchFamily="18" charset="0"/>
              </a:rPr>
              <a:t>Non-Verbal Classroom Management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338979"/>
            <a:ext cx="4572000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With </a:t>
            </a:r>
            <a:r>
              <a:rPr lang="en-US" sz="2000" b="1" dirty="0">
                <a:solidFill>
                  <a:srgbClr val="FF0000"/>
                </a:solidFill>
              </a:rPr>
              <a:t>“ON”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days, </a:t>
            </a:r>
            <a:r>
              <a:rPr lang="en-US" sz="2000" b="1" dirty="0">
                <a:solidFill>
                  <a:srgbClr val="FF0000"/>
                </a:solidFill>
              </a:rPr>
              <a:t>90%</a:t>
            </a:r>
            <a:r>
              <a:rPr lang="en-US" sz="2000" dirty="0"/>
              <a:t> of time is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spent </a:t>
            </a:r>
            <a:r>
              <a:rPr lang="en-US" sz="2000" dirty="0"/>
              <a:t>on</a:t>
            </a:r>
            <a:r>
              <a:rPr lang="en-US" sz="2000" b="1" dirty="0">
                <a:solidFill>
                  <a:srgbClr val="FF0000"/>
                </a:solidFill>
              </a:rPr>
              <a:t> Curriculum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rgbClr val="7030A0"/>
                </a:solidFill>
              </a:rPr>
              <a:t>10%</a:t>
            </a:r>
            <a:r>
              <a:rPr lang="en-US" sz="2000" dirty="0"/>
              <a:t> </a:t>
            </a:r>
            <a:r>
              <a:rPr lang="en-US" sz="2000" dirty="0" smtClean="0"/>
              <a:t>on</a:t>
            </a:r>
            <a:endParaRPr lang="en-US" sz="20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Management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en-US" altLang="en-US" sz="2000" dirty="0"/>
              <a:t>With </a:t>
            </a:r>
            <a:r>
              <a:rPr lang="en-US" altLang="en-US" sz="2000" b="1" dirty="0">
                <a:solidFill>
                  <a:srgbClr val="FF0000"/>
                </a:solidFill>
              </a:rPr>
              <a:t>“OFF” </a:t>
            </a:r>
            <a:r>
              <a:rPr lang="en-US" altLang="en-US" sz="2000" dirty="0"/>
              <a:t>days, </a:t>
            </a:r>
            <a:r>
              <a:rPr lang="en-US" altLang="en-US" sz="2000" b="1" dirty="0">
                <a:solidFill>
                  <a:srgbClr val="FF0000"/>
                </a:solidFill>
              </a:rPr>
              <a:t>90% </a:t>
            </a:r>
            <a:r>
              <a:rPr lang="en-US" altLang="en-US" sz="2000" dirty="0"/>
              <a:t>can be </a:t>
            </a:r>
            <a:r>
              <a:rPr lang="en-US" altLang="en-US" sz="2000" dirty="0" smtClean="0"/>
              <a:t>spent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on </a:t>
            </a:r>
            <a:r>
              <a:rPr lang="en-US" altLang="en-US" sz="2000" b="1" dirty="0">
                <a:solidFill>
                  <a:srgbClr val="FF0000"/>
                </a:solidFill>
              </a:rPr>
              <a:t>management </a:t>
            </a:r>
            <a:r>
              <a:rPr lang="en-US" altLang="en-US" sz="2000" dirty="0"/>
              <a:t>and only </a:t>
            </a:r>
            <a:r>
              <a:rPr lang="en-US" altLang="en-US" sz="2000" b="1" dirty="0">
                <a:solidFill>
                  <a:srgbClr val="7030A0"/>
                </a:solidFill>
              </a:rPr>
              <a:t>10% 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on curriculum.”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153400" cy="71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8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8000"/>
                </a:solidFill>
                <a:latin typeface="Bodoni MT Black" panose="02070A03080606020203" pitchFamily="18" charset="0"/>
                <a:ea typeface="+mj-ea"/>
                <a:cs typeface="+mj-cs"/>
              </a:rPr>
              <a:t>How Do We Recognize </a:t>
            </a:r>
            <a:r>
              <a:rPr lang="en-US" sz="4400" dirty="0" err="1">
                <a:solidFill>
                  <a:srgbClr val="008000"/>
                </a:solidFill>
                <a:latin typeface="Bodoni MT Black" panose="02070A03080606020203" pitchFamily="18" charset="0"/>
                <a:ea typeface="+mj-ea"/>
                <a:cs typeface="+mj-cs"/>
              </a:rPr>
              <a:t>ENVoY</a:t>
            </a:r>
            <a:r>
              <a:rPr lang="en-US" sz="4400" dirty="0">
                <a:solidFill>
                  <a:srgbClr val="008000"/>
                </a:solidFill>
                <a:latin typeface="Bodoni MT Black" panose="02070A03080606020203" pitchFamily="18" charset="0"/>
                <a:ea typeface="+mj-ea"/>
                <a:cs typeface="+mj-cs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65360" y="4738896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7030A0"/>
                </a:solidFill>
              </a:rPr>
              <a:t>Management</a:t>
            </a:r>
            <a:r>
              <a:rPr lang="en-US" altLang="en-US" sz="2800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27360" y="5196096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  </a:t>
            </a:r>
            <a:r>
              <a:rPr lang="en-US" altLang="en-US" sz="2400" b="1">
                <a:solidFill>
                  <a:srgbClr val="7030A0"/>
                </a:solidFill>
              </a:rPr>
              <a:t>10%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70668" y="5638800"/>
            <a:ext cx="1828800" cy="919163"/>
            <a:chOff x="2667000" y="5257800"/>
            <a:chExt cx="2590800" cy="919163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667000" y="5257800"/>
              <a:ext cx="2590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Curriculum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429000" y="5715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b="1" dirty="0">
                  <a:solidFill>
                    <a:srgbClr val="FF0000"/>
                  </a:solidFill>
                </a:rPr>
                <a:t>90%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4267200"/>
            <a:ext cx="28194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/>
              <a:t>We want every day to be a 90% Curriculum Day!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16002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Educational 	Binoculars</a:t>
            </a:r>
          </a:p>
        </p:txBody>
      </p:sp>
      <p:pic>
        <p:nvPicPr>
          <p:cNvPr id="14" name="Picture 2" descr="C:\Users\owner\AppData\Local\Microsoft\Windows\Temporary Internet Files\Content.IE5\PZ0T249Y\MCj0424184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" y="285750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895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.13321 " pathEditMode="relative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.12208 " pathEditMode="relative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/>
      <p:bldP spid="4" grpId="1"/>
      <p:bldP spid="7" grpId="0"/>
      <p:bldP spid="7" grpId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-76200" y="39688"/>
            <a:ext cx="9220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Bodoni MT Black" panose="02070A03080606020203" pitchFamily="18" charset="0"/>
              </a:rPr>
              <a:t>Your Demeanor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Bodoni MT Black" panose="02070A03080606020203" pitchFamily="18" charset="0"/>
              </a:rPr>
              <a:t>Presentation</a:t>
            </a: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" y="1978327"/>
            <a:ext cx="4086225" cy="395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22396" r="8000" b="850"/>
          <a:stretch/>
        </p:blipFill>
        <p:spPr bwMode="auto">
          <a:xfrm>
            <a:off x="3953827" y="2983230"/>
            <a:ext cx="5205413" cy="3874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2180848"/>
            <a:ext cx="55626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doni MT Black" panose="02070A03080606020203" pitchFamily="18" charset="0"/>
                <a:cs typeface="Arial" charset="0"/>
              </a:rPr>
              <a:t>CREDIBLE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Bodoni MT Black" panose="02070A03080606020203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1" y="3678909"/>
            <a:ext cx="74067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doni MT Black" panose="02070A03080606020203" pitchFamily="18" charset="0"/>
                <a:cs typeface="Arial" charset="0"/>
              </a:rPr>
              <a:t>APPROACHABLE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Bodoni MT Black" panose="02070A03080606020203" pitchFamily="18" charset="0"/>
              <a:cs typeface="Arial" charset="0"/>
            </a:endParaRP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876630" y="2996744"/>
            <a:ext cx="589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Berlin Sans FB Demi" panose="020E0802020502020306" pitchFamily="34" charset="0"/>
              </a:rPr>
              <a:t>able to be believed; convincing </a:t>
            </a: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919247" y="4470172"/>
            <a:ext cx="6348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Berlin Sans FB Demi" panose="020E0802020502020306" pitchFamily="34" charset="0"/>
              </a:rPr>
              <a:t>friendly and easy to talk to, but…</a:t>
            </a:r>
            <a:endParaRPr lang="en-US" altLang="en-US" sz="1800"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9672"/>
            <a:ext cx="5950503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88532" y="5103642"/>
            <a:ext cx="6330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odoni MT Black" panose="02070A03080606020203" pitchFamily="18" charset="0"/>
                <a:cs typeface="Arial" charset="0"/>
              </a:rPr>
              <a:t>CHARISMATIC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Bodoni MT Black" panose="02070A03080606020203" pitchFamily="18" charset="0"/>
              <a:cs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6727" y="5943600"/>
            <a:ext cx="761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Berlin Sans FB Demi" panose="020E0802020502020306" pitchFamily="34" charset="0"/>
              </a:rPr>
              <a:t>combination of credible &amp; approachable</a:t>
            </a:r>
            <a:endParaRPr lang="en-US" altLang="en-US" sz="18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495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https://www.michaelgrinder.com/leadership-style-quiz/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604659"/>
            <a:ext cx="769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Bodoni MT Black" panose="02070A03080606020203" pitchFamily="18" charset="0"/>
              </a:rPr>
              <a:t>Leadership Style Quiz</a:t>
            </a:r>
          </a:p>
          <a:p>
            <a:r>
              <a:rPr lang="en-US" sz="2400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people don’t know why they’re either effective or ineffective leaders. Or why they’re able to effectively lead one group but not another. Did you know there are 3 primary leadership styles? None of them are </a:t>
            </a:r>
            <a:r>
              <a:rPr lang="en-US" sz="2400" i="1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</a:t>
            </a:r>
            <a:r>
              <a:rPr lang="en-US" sz="2400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but knowing when to use each style is critical to </a:t>
            </a:r>
            <a:r>
              <a:rPr lang="en-US" sz="2400" b="1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leadership</a:t>
            </a:r>
            <a:r>
              <a:rPr lang="en-US" sz="2400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first step is finding out what your primary leadership style is and you can discover that by taking our </a:t>
            </a:r>
            <a:r>
              <a:rPr lang="en-US" sz="2400" b="1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Style Quiz</a:t>
            </a:r>
            <a:r>
              <a:rPr lang="en-US" sz="2400" dirty="0">
                <a:solidFill>
                  <a:srgbClr val="7A7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below.</a:t>
            </a:r>
            <a:endParaRPr lang="en-US" sz="2400" b="0" i="0" dirty="0">
              <a:solidFill>
                <a:srgbClr val="7A7A7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1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59280"/>
            <a:ext cx="5486400" cy="3703320"/>
          </a:xfrm>
        </p:spPr>
      </p:pic>
      <p:sp>
        <p:nvSpPr>
          <p:cNvPr id="104451" name="WordArt 6"/>
          <p:cNvSpPr>
            <a:spLocks noChangeArrowheads="1" noChangeShapeType="1" noTextEdit="1"/>
          </p:cNvSpPr>
          <p:nvPr/>
        </p:nvSpPr>
        <p:spPr bwMode="auto">
          <a:xfrm>
            <a:off x="1447800" y="1066800"/>
            <a:ext cx="61722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Bodoni MT Black" panose="02070A03080606020203" pitchFamily="18" charset="0"/>
              </a:rPr>
              <a:t>Getting Their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5796" y="5562600"/>
            <a:ext cx="2608407" cy="923330"/>
          </a:xfrm>
          <a:prstGeom prst="rect">
            <a:avLst/>
          </a:prstGeom>
          <a:solidFill>
            <a:srgbClr val="97071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FOCUS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Cj04281090000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81200"/>
            <a:ext cx="3048000" cy="2859088"/>
          </a:xfrm>
        </p:spPr>
      </p:pic>
      <p:sp>
        <p:nvSpPr>
          <p:cNvPr id="105475" name="WordArt 4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35814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Shhh</a:t>
            </a:r>
            <a:r>
              <a:rPr lang="en-US" sz="3600" kern="10" dirty="0">
                <a:ln w="2857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 =</a:t>
            </a:r>
          </a:p>
        </p:txBody>
      </p:sp>
      <p:sp>
        <p:nvSpPr>
          <p:cNvPr id="105476" name="WordArt 5"/>
          <p:cNvSpPr>
            <a:spLocks noChangeArrowheads="1" noChangeShapeType="1" noTextEdit="1"/>
          </p:cNvSpPr>
          <p:nvPr/>
        </p:nvSpPr>
        <p:spPr bwMode="auto">
          <a:xfrm>
            <a:off x="1676400" y="51816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the universal signal</a:t>
            </a:r>
          </a:p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for students to talk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NAGGING</a:t>
            </a:r>
            <a:r>
              <a:rPr lang="en-US" altLang="en-US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en-US" altLang="en-US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endParaRPr lang="en-US" altLang="en-US" sz="4000" dirty="0" smtClean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40291" name="Picture 2" descr="C:\Users\bmadison\AppData\Local\Microsoft\Windows\Temporary Internet Files\Content.IE5\LZJ8HYAA\faint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819400"/>
            <a:ext cx="36766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2667000" y="304800"/>
            <a:ext cx="3581400" cy="3505200"/>
          </a:xfrm>
          <a:prstGeom prst="noSmok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8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3581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The 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YELLOW 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LIGHT</a:t>
            </a:r>
          </a:p>
        </p:txBody>
      </p:sp>
      <p:pic>
        <p:nvPicPr>
          <p:cNvPr id="106499" name="Picture 12" descr="MCj04326510000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838200"/>
            <a:ext cx="2286000" cy="2286000"/>
          </a:xfrm>
        </p:spPr>
      </p:pic>
      <p:sp>
        <p:nvSpPr>
          <p:cNvPr id="2" name="Down Arrow 1"/>
          <p:cNvSpPr/>
          <p:nvPr/>
        </p:nvSpPr>
        <p:spPr>
          <a:xfrm rot="14338640">
            <a:off x="4481513" y="1447800"/>
            <a:ext cx="1447800" cy="2743200"/>
          </a:xfrm>
          <a:prstGeom prst="downArrow">
            <a:avLst>
              <a:gd name="adj1" fmla="val 50000"/>
              <a:gd name="adj2" fmla="val 4070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3581400"/>
            <a:ext cx="78486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  <a:cs typeface="Arial" charset="0"/>
              </a:rPr>
              <a:t>“Thirty seconds….”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FF0000"/>
              </a:solidFill>
              <a:latin typeface="Berlin Sans FB Demi" panose="020E0802020502020306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  <a:cs typeface="Arial" charset="0"/>
              </a:rPr>
              <a:t>“Ten more seconds…”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FF0000"/>
              </a:solidFill>
              <a:latin typeface="Berlin Sans FB Demi" panose="020E0802020502020306" pitchFamily="34" charset="0"/>
              <a:cs typeface="Arial" charset="0"/>
            </a:endParaRPr>
          </a:p>
          <a:p>
            <a:pPr marL="231775" indent="-231775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  <a:cs typeface="Arial" charset="0"/>
              </a:rPr>
              <a:t>“We are almost out of time. Thumbs up if you need one more minute.”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7009" y="2981903"/>
            <a:ext cx="19543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ong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voice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NVoY Book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76171"/>
            <a:ext cx="1879468" cy="2300288"/>
          </a:xfrm>
          <a:prstGeom prst="rect">
            <a:avLst/>
          </a:prstGeom>
          <a:noFill/>
          <a:ln w="76200">
            <a:solidFill>
              <a:srgbClr val="F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1600200" y="5934075"/>
            <a:ext cx="628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ENVoY</a:t>
            </a:r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Non-Verbal Classroom Management:</a:t>
            </a:r>
          </a:p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vehicle to shift educators from seeing 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</a:t>
            </a:r>
          </a:p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bastions of Power to instruments of Influence.</a:t>
            </a:r>
            <a:endParaRPr lang="en-US" alt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890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54000"/>
            <a:ext cx="3733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7"/>
          <p:cNvSpPr>
            <a:spLocks noChangeArrowheads="1"/>
          </p:cNvSpPr>
          <p:nvPr/>
        </p:nvSpPr>
        <p:spPr bwMode="auto">
          <a:xfrm>
            <a:off x="4876800" y="1854200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AVID Ready to Learn:</a:t>
            </a:r>
          </a:p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schoolwide college readiness system interpreted to increase organization to improve student academic behaviors.</a:t>
            </a:r>
            <a:endParaRPr lang="en-US" alt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8909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088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9"/>
          <p:cNvSpPr>
            <a:spLocks noChangeArrowheads="1"/>
          </p:cNvSpPr>
          <p:nvPr/>
        </p:nvSpPr>
        <p:spPr bwMode="auto">
          <a:xfrm>
            <a:off x="433388" y="1827213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PBIS:</a:t>
            </a:r>
          </a:p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proactive approach to teach, monitor and support appropriate school behavior for all students. </a:t>
            </a:r>
            <a:endParaRPr lang="en-US" altLang="en-US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72000" y="0"/>
            <a:ext cx="0" cy="30273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0" y="3124200"/>
            <a:ext cx="4572000" cy="11430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48200" y="3124200"/>
            <a:ext cx="4495800" cy="9144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8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3581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The Directed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COUNTDOWN</a:t>
            </a:r>
          </a:p>
        </p:txBody>
      </p:sp>
      <p:sp>
        <p:nvSpPr>
          <p:cNvPr id="107523" name="Text Box 9"/>
          <p:cNvSpPr txBox="1">
            <a:spLocks noChangeArrowheads="1"/>
          </p:cNvSpPr>
          <p:nvPr/>
        </p:nvSpPr>
        <p:spPr bwMode="auto">
          <a:xfrm>
            <a:off x="609600" y="3103126"/>
            <a:ext cx="79248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“I need you to  </a:t>
            </a:r>
            <a:r>
              <a:rPr lang="en-US" altLang="en-US" sz="2800" b="1" u="sng" dirty="0">
                <a:latin typeface="Berlin Sans FB Demi" panose="020E0802020502020306" pitchFamily="34" charset="0"/>
              </a:rPr>
              <a:t>  Do    Put   Get   Write   Sit </a:t>
            </a:r>
            <a:r>
              <a:rPr lang="en-US" altLang="en-US" sz="2800" b="1" u="sng" dirty="0" smtClean="0">
                <a:latin typeface="Berlin Sans FB Demi" panose="020E0802020502020306" pitchFamily="34" charset="0"/>
              </a:rPr>
              <a:t>…</a:t>
            </a:r>
            <a:endParaRPr lang="en-US" altLang="en-US" sz="2800" b="1" dirty="0">
              <a:latin typeface="Berlin Sans FB Demi" panose="020E0802020502020306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5…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4… [Directive if needed]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3… [Directive if needed]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2… [Directive if needed]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1………………………..</a:t>
            </a:r>
          </a:p>
        </p:txBody>
      </p:sp>
      <p:sp>
        <p:nvSpPr>
          <p:cNvPr id="107524" name="WordArt 10"/>
          <p:cNvSpPr>
            <a:spLocks noChangeArrowheads="1" noChangeShapeType="1" noTextEdit="1"/>
          </p:cNvSpPr>
          <p:nvPr/>
        </p:nvSpPr>
        <p:spPr bwMode="auto">
          <a:xfrm>
            <a:off x="5791200" y="3886200"/>
            <a:ext cx="2971800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repeat if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necessary, 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stop ASAP</a:t>
            </a:r>
          </a:p>
        </p:txBody>
      </p:sp>
      <p:pic>
        <p:nvPicPr>
          <p:cNvPr id="107525" name="Picture 12" descr="MCj04326510000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838200"/>
            <a:ext cx="2286000" cy="2286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881" y="444128"/>
            <a:ext cx="657650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your tables, create a poster of ways to call for class attention and what the pros and cons of them may be:</a:t>
            </a:r>
          </a:p>
          <a:p>
            <a:endParaRPr lang="en-US" dirty="0"/>
          </a:p>
          <a:p>
            <a:r>
              <a:rPr lang="en-US" dirty="0" err="1" smtClean="0"/>
              <a:t>Verbals</a:t>
            </a:r>
            <a:r>
              <a:rPr lang="en-US" dirty="0" smtClean="0"/>
              <a:t> (made by people), Sounds (made by things)</a:t>
            </a:r>
          </a:p>
          <a:p>
            <a:r>
              <a:rPr lang="en-US" dirty="0" smtClean="0"/>
              <a:t>Visuals  (things you can show), Signals  (repeated sounds, movements, etc.)</a:t>
            </a:r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Post on the wall somewhere others can see it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12 minutes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r>
              <a:rPr lang="en-US" sz="3200" dirty="0" smtClean="0"/>
              <a:t>Gallery Walk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2155" y="5311216"/>
            <a:ext cx="1566189" cy="1229618"/>
            <a:chOff x="-42189" y="5334000"/>
            <a:chExt cx="1540342" cy="1229618"/>
          </a:xfrm>
        </p:grpSpPr>
        <p:pic>
          <p:nvPicPr>
            <p:cNvPr id="5" name="Picture 3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89" y="5334000"/>
              <a:ext cx="1540342" cy="122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-2512" y="5410200"/>
              <a:ext cx="13741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WHEN DONE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8065" y="333610"/>
            <a:ext cx="1392326" cy="1111460"/>
            <a:chOff x="444500" y="815976"/>
            <a:chExt cx="1392326" cy="1111460"/>
          </a:xfrm>
        </p:grpSpPr>
        <p:pic>
          <p:nvPicPr>
            <p:cNvPr id="4" name="Picture 2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815976"/>
              <a:ext cx="1392326" cy="111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19149" y="890694"/>
              <a:ext cx="1155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DO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719" y="2343159"/>
            <a:ext cx="1340117" cy="1069783"/>
            <a:chOff x="212655" y="2359217"/>
            <a:chExt cx="1340117" cy="1069783"/>
          </a:xfrm>
        </p:grpSpPr>
        <p:pic>
          <p:nvPicPr>
            <p:cNvPr id="7" name="Picture 5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55" y="2359217"/>
              <a:ext cx="1340117" cy="106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1000" y="2514601"/>
              <a:ext cx="1143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PUT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982" y="3802551"/>
            <a:ext cx="1446242" cy="1135115"/>
            <a:chOff x="152400" y="3635375"/>
            <a:chExt cx="1446242" cy="1135115"/>
          </a:xfrm>
        </p:grpSpPr>
        <p:pic>
          <p:nvPicPr>
            <p:cNvPr id="6" name="Picture 4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35375"/>
              <a:ext cx="1421958" cy="113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08760" y="3848989"/>
              <a:ext cx="13898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TIME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81400"/>
            <a:ext cx="2291587" cy="305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3886200" y="5120716"/>
            <a:ext cx="2080355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 LEVEL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82155" y="5295900"/>
            <a:ext cx="1566189" cy="1229618"/>
            <a:chOff x="-42189" y="5334000"/>
            <a:chExt cx="1540342" cy="1229618"/>
          </a:xfrm>
        </p:grpSpPr>
        <p:pic>
          <p:nvPicPr>
            <p:cNvPr id="19" name="Picture 3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89" y="5334000"/>
              <a:ext cx="1540342" cy="122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-2512" y="5410200"/>
              <a:ext cx="13741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WHEN DONE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8065" y="318294"/>
            <a:ext cx="1392326" cy="1111460"/>
            <a:chOff x="444500" y="815976"/>
            <a:chExt cx="1392326" cy="1111460"/>
          </a:xfrm>
        </p:grpSpPr>
        <p:pic>
          <p:nvPicPr>
            <p:cNvPr id="22" name="Picture 2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815976"/>
              <a:ext cx="1392326" cy="111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19149" y="890694"/>
              <a:ext cx="1155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DO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6719" y="2327843"/>
            <a:ext cx="1340117" cy="1069783"/>
            <a:chOff x="212655" y="2359217"/>
            <a:chExt cx="1340117" cy="1069783"/>
          </a:xfrm>
        </p:grpSpPr>
        <p:pic>
          <p:nvPicPr>
            <p:cNvPr id="25" name="Picture 5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55" y="2359217"/>
              <a:ext cx="1340117" cy="106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81000" y="2514601"/>
              <a:ext cx="1143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PUT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982" y="3787235"/>
            <a:ext cx="1446242" cy="1135115"/>
            <a:chOff x="152400" y="3635375"/>
            <a:chExt cx="1446242" cy="1135115"/>
          </a:xfrm>
        </p:grpSpPr>
        <p:pic>
          <p:nvPicPr>
            <p:cNvPr id="28" name="Picture 4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35375"/>
              <a:ext cx="1421958" cy="113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08760" y="3848989"/>
              <a:ext cx="13898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TIME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66084"/>
            <a:ext cx="2291587" cy="305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ight Arrow 30"/>
          <p:cNvSpPr/>
          <p:nvPr/>
        </p:nvSpPr>
        <p:spPr>
          <a:xfrm>
            <a:off x="3886200" y="5105400"/>
            <a:ext cx="2080355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7023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6096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T r a f f i c  C o p  S p o t</a:t>
            </a:r>
            <a:endParaRPr lang="en-US" sz="3600" b="1" kern="10" spc="-36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8547" name="WordArt 5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69342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Bodoni MT Black" panose="02070A03080606020203" pitchFamily="18" charset="0"/>
              </a:rPr>
              <a:t>H a p p y  T e a c h i n g  S p o t</a:t>
            </a:r>
            <a:endParaRPr lang="en-US" sz="3600" b="1" kern="10" spc="-360" dirty="0">
              <a:ln w="2857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8549" name="Picture 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0166"/>
            <a:ext cx="3937408" cy="239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05376" y="2814350"/>
            <a:ext cx="19511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Location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has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memory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Picture 1" descr="Police directing traffic | Kenneth Ristau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34912"/>
            <a:ext cx="225697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172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Freeze Body</a:t>
            </a:r>
          </a:p>
        </p:txBody>
      </p:sp>
      <p:pic>
        <p:nvPicPr>
          <p:cNvPr id="109571" name="Picture 3" descr="Freeze Body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10038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82296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Go to traffic cop spot (front of room)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Stand very still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Toes pointed straight ahead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Weight on both feet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Do a directed countdown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Berlin Sans FB Demi" panose="020E0802020502020306" pitchFamily="34" charset="0"/>
              </a:rPr>
              <a:t>Frozen hand gesture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Verbal call to order: “Class” “Attention, please”</a:t>
            </a:r>
          </a:p>
        </p:txBody>
      </p:sp>
      <p:pic>
        <p:nvPicPr>
          <p:cNvPr id="109573" name="Picture 11" descr="MCj04326130000[1]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5791200"/>
            <a:ext cx="1066800" cy="1066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Susie Croppe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828800"/>
            <a:ext cx="3943350" cy="44926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WordArt 6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5029200" cy="3833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Frozen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Hand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00000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Gestures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620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ABOVE</a:t>
            </a:r>
            <a:r>
              <a:rPr 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en-US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(pause) </a:t>
            </a:r>
            <a:r>
              <a:rPr lang="en-US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Whisper</a:t>
            </a:r>
          </a:p>
        </p:txBody>
      </p:sp>
      <p:pic>
        <p:nvPicPr>
          <p:cNvPr id="111619" name="Picture 5" descr="Above Pause Whis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6" descr="MCj043261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37867" y="2057400"/>
            <a:ext cx="7868265" cy="2514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"/>
          <a:stretch/>
        </p:blipFill>
        <p:spPr bwMode="auto">
          <a:xfrm>
            <a:off x="2819400" y="3657601"/>
            <a:ext cx="30400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8" descr="MPj04393840000[1]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3222625"/>
          </a:xfrm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267200" y="1022873"/>
            <a:ext cx="441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Who talks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when?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MCj02371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34798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5"/>
          <p:cNvSpPr>
            <a:spLocks noChangeArrowheads="1"/>
          </p:cNvSpPr>
          <p:nvPr/>
        </p:nvSpPr>
        <p:spPr bwMode="auto">
          <a:xfrm>
            <a:off x="2133600" y="-60325"/>
            <a:ext cx="1295400" cy="1143000"/>
          </a:xfrm>
          <a:prstGeom prst="wedgeRoundRectCallout">
            <a:avLst>
              <a:gd name="adj1" fmla="val -55514"/>
              <a:gd name="adj2" fmla="val 11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Blah blah blah blah ha ha ha ha ha</a:t>
            </a:r>
          </a:p>
        </p:txBody>
      </p:sp>
      <p:sp>
        <p:nvSpPr>
          <p:cNvPr id="114692" name="AutoShape 6"/>
          <p:cNvSpPr>
            <a:spLocks noChangeArrowheads="1"/>
          </p:cNvSpPr>
          <p:nvPr/>
        </p:nvSpPr>
        <p:spPr bwMode="auto">
          <a:xfrm>
            <a:off x="34925" y="49213"/>
            <a:ext cx="727075" cy="827087"/>
          </a:xfrm>
          <a:prstGeom prst="wedgeRectCallout">
            <a:avLst>
              <a:gd name="adj1" fmla="val 55824"/>
              <a:gd name="adj2" fmla="val 63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Blah blah blah</a:t>
            </a:r>
          </a:p>
        </p:txBody>
      </p:sp>
      <p:sp>
        <p:nvSpPr>
          <p:cNvPr id="114693" name="WordArt 9"/>
          <p:cNvSpPr>
            <a:spLocks noChangeArrowheads="1" noChangeShapeType="1" noTextEdit="1"/>
          </p:cNvSpPr>
          <p:nvPr/>
        </p:nvSpPr>
        <p:spPr bwMode="auto">
          <a:xfrm>
            <a:off x="2933700" y="1080861"/>
            <a:ext cx="53594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No Hands Raised =</a:t>
            </a:r>
          </a:p>
          <a:p>
            <a:pPr algn="ctr"/>
            <a:r>
              <a:rPr lang="en-US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The Blurt-a-thon</a:t>
            </a:r>
          </a:p>
        </p:txBody>
      </p:sp>
      <p:sp>
        <p:nvSpPr>
          <p:cNvPr id="114694" name="AutoShape 5"/>
          <p:cNvSpPr>
            <a:spLocks noChangeArrowheads="1"/>
          </p:cNvSpPr>
          <p:nvPr/>
        </p:nvSpPr>
        <p:spPr bwMode="auto">
          <a:xfrm>
            <a:off x="358775" y="2857500"/>
            <a:ext cx="1295400" cy="1143000"/>
          </a:xfrm>
          <a:prstGeom prst="wedgeRoundRectCallout">
            <a:avLst>
              <a:gd name="adj1" fmla="val 121759"/>
              <a:gd name="adj2" fmla="val -68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Blah blah blah blah ha ha ha ha ha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4958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2"/>
          <p:cNvSpPr/>
          <p:nvPr/>
        </p:nvSpPr>
        <p:spPr>
          <a:xfrm>
            <a:off x="5334000" y="3429000"/>
            <a:ext cx="2462213" cy="1341438"/>
          </a:xfrm>
          <a:prstGeom prst="wedgeEllipseCallout">
            <a:avLst>
              <a:gd name="adj1" fmla="val 42831"/>
              <a:gd name="adj2" fmla="val 63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OUCH!</a:t>
            </a:r>
            <a:endParaRPr lang="en-US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3422650" cy="3422650"/>
          </a:xfrm>
        </p:spPr>
      </p:pic>
      <p:sp>
        <p:nvSpPr>
          <p:cNvPr id="115715" name="WordArt 7"/>
          <p:cNvSpPr>
            <a:spLocks noChangeArrowheads="1" noChangeShapeType="1" noTextEdit="1"/>
          </p:cNvSpPr>
          <p:nvPr/>
        </p:nvSpPr>
        <p:spPr bwMode="auto">
          <a:xfrm>
            <a:off x="4114800" y="533400"/>
            <a:ext cx="3962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Who talks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when?</a:t>
            </a:r>
          </a:p>
        </p:txBody>
      </p:sp>
      <p:sp>
        <p:nvSpPr>
          <p:cNvPr id="115716" name="WordArt 8"/>
          <p:cNvSpPr>
            <a:spLocks noChangeArrowheads="1" noChangeShapeType="1" noTextEdit="1"/>
          </p:cNvSpPr>
          <p:nvPr/>
        </p:nvSpPr>
        <p:spPr bwMode="auto">
          <a:xfrm>
            <a:off x="1143000" y="3429000"/>
            <a:ext cx="7467600" cy="2124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Hands Raised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450" y="210663"/>
            <a:ext cx="6368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Pre-Assessment: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elbow partner, define verbally: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Multi-tiered Systems of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Tier 1, Tier 2, Tier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2155" y="5295900"/>
            <a:ext cx="1566189" cy="1229618"/>
            <a:chOff x="-42189" y="5334000"/>
            <a:chExt cx="1540342" cy="1229618"/>
          </a:xfrm>
        </p:grpSpPr>
        <p:pic>
          <p:nvPicPr>
            <p:cNvPr id="4" name="Picture 3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189" y="5334000"/>
              <a:ext cx="1540342" cy="122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-2512" y="5410200"/>
              <a:ext cx="13741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WHEN DONE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8065" y="318294"/>
            <a:ext cx="1392326" cy="1111460"/>
            <a:chOff x="444500" y="815976"/>
            <a:chExt cx="1392326" cy="1111460"/>
          </a:xfrm>
        </p:grpSpPr>
        <p:pic>
          <p:nvPicPr>
            <p:cNvPr id="7" name="Picture 2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815976"/>
              <a:ext cx="1392326" cy="111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9149" y="890694"/>
              <a:ext cx="11557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DO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719" y="2327843"/>
            <a:ext cx="1340117" cy="1069783"/>
            <a:chOff x="212655" y="2359217"/>
            <a:chExt cx="1340117" cy="1069783"/>
          </a:xfrm>
        </p:grpSpPr>
        <p:pic>
          <p:nvPicPr>
            <p:cNvPr id="10" name="Picture 5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55" y="2359217"/>
              <a:ext cx="1340117" cy="106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81000" y="2514601"/>
              <a:ext cx="1143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PUT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982" y="3787235"/>
            <a:ext cx="1446242" cy="1135115"/>
            <a:chOff x="152400" y="3635375"/>
            <a:chExt cx="1446242" cy="1135115"/>
          </a:xfrm>
        </p:grpSpPr>
        <p:pic>
          <p:nvPicPr>
            <p:cNvPr id="13" name="Picture 4" descr="j04248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35375"/>
              <a:ext cx="1421958" cy="113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08760" y="3848989"/>
              <a:ext cx="13898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TIME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66084"/>
            <a:ext cx="2291587" cy="305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>
            <a:off x="4084756" y="4655650"/>
            <a:ext cx="2080355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 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59765" y="4117963"/>
            <a:ext cx="202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Minutes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9765" y="5792304"/>
            <a:ext cx="311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 research</a:t>
            </a:r>
          </a:p>
        </p:txBody>
      </p:sp>
    </p:spTree>
    <p:extLst>
      <p:ext uri="{BB962C8B-B14F-4D97-AF65-F5344CB8AC3E}">
        <p14:creationId xmlns:p14="http://schemas.microsoft.com/office/powerpoint/2010/main" val="1600394354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WordArt 7"/>
          <p:cNvSpPr>
            <a:spLocks noChangeArrowheads="1" noChangeShapeType="1" noTextEdit="1"/>
          </p:cNvSpPr>
          <p:nvPr/>
        </p:nvSpPr>
        <p:spPr bwMode="auto">
          <a:xfrm>
            <a:off x="3886200" y="1143000"/>
            <a:ext cx="45339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My Turn!</a:t>
            </a:r>
          </a:p>
        </p:txBody>
      </p:sp>
      <p:sp>
        <p:nvSpPr>
          <p:cNvPr id="116740" name="WordArt 8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200900" cy="265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Teacher Only One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erlin Sans FB Demi" panose="020E0802020502020306" pitchFamily="34" charset="0"/>
              </a:rPr>
              <a:t>Talking = TOOT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299066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543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Bodoni MT Black" panose="02070A03080606020203" pitchFamily="18" charset="0"/>
              </a:rPr>
              <a:t>Transition to</a:t>
            </a:r>
          </a:p>
        </p:txBody>
      </p:sp>
      <p:sp>
        <p:nvSpPr>
          <p:cNvPr id="117763" name="WordArt 8"/>
          <p:cNvSpPr>
            <a:spLocks noChangeArrowheads="1" noChangeShapeType="1" noTextEdit="1"/>
          </p:cNvSpPr>
          <p:nvPr/>
        </p:nvSpPr>
        <p:spPr bwMode="auto">
          <a:xfrm>
            <a:off x="1905000" y="3619500"/>
            <a:ext cx="5257800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Bodoni MT Black" panose="02070A03080606020203" pitchFamily="18" charset="0"/>
              </a:rPr>
              <a:t>Seatwork</a:t>
            </a:r>
          </a:p>
        </p:txBody>
      </p:sp>
      <p:pic>
        <p:nvPicPr>
          <p:cNvPr id="117764" name="Picture 1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44" y="1587702"/>
            <a:ext cx="3922712" cy="294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>Visual Exit Directions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9624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14300" indent="0" algn="ctr" eaLnBrk="1" hangingPunct="1">
              <a:buFontTx/>
              <a:buNone/>
            </a:pPr>
            <a:r>
              <a:rPr lang="en-US" altLang="en-US" sz="5400" dirty="0" smtClean="0">
                <a:solidFill>
                  <a:srgbClr val="008000"/>
                </a:solidFill>
                <a:latin typeface="Berlin Sans FB" panose="020E0602020502020306" pitchFamily="34" charset="0"/>
              </a:rPr>
              <a:t>Turn ‘n’ Talk</a:t>
            </a:r>
          </a:p>
          <a:p>
            <a:pPr marL="114300" indent="0" algn="ctr" eaLnBrk="1" hangingPunct="1">
              <a:buFontTx/>
              <a:buNone/>
            </a:pPr>
            <a:r>
              <a:rPr lang="en-US" altLang="en-US" sz="5400" dirty="0" smtClean="0">
                <a:latin typeface="Berlin Sans FB" panose="020E0602020502020306" pitchFamily="34" charset="0"/>
              </a:rPr>
              <a:t>What would be the benefit of having written directions to seatwork?</a:t>
            </a:r>
          </a:p>
        </p:txBody>
      </p:sp>
      <p:pic>
        <p:nvPicPr>
          <p:cNvPr id="118788" name="Picture 4" descr="MCj04326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42900"/>
            <a:ext cx="8229600" cy="1143000"/>
          </a:xfrm>
          <a:noFill/>
          <a:ln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99"/>
                </a:solidFill>
                <a:latin typeface="Cooper Black" pitchFamily="18" charset="0"/>
              </a:rPr>
              <a:t>Exit Directions</a:t>
            </a:r>
            <a:endParaRPr lang="en-US" sz="6000" dirty="0" smtClean="0">
              <a:solidFill>
                <a:srgbClr val="000099"/>
              </a:solidFill>
              <a:latin typeface="Cooper Black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algn="ctr" eaLnBrk="1" hangingPunct="1">
              <a:buFontTx/>
              <a:buNone/>
            </a:pPr>
            <a:endParaRPr lang="en-US" altLang="en-US" sz="2800" b="1" smtClean="0"/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b="1" smtClean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600200" y="2971800"/>
            <a:ext cx="62484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Berlin Sans FB Demi"/>
                <a:cs typeface="+mn-cs"/>
              </a:rPr>
              <a:t>Oral </a:t>
            </a:r>
            <a:r>
              <a:rPr lang="en-US" sz="2400" b="1" dirty="0">
                <a:solidFill>
                  <a:prstClr val="black"/>
                </a:solidFill>
                <a:latin typeface="Berlin Sans FB Demi"/>
                <a:cs typeface="+mn-cs"/>
              </a:rPr>
              <a:t>Directions = </a:t>
            </a:r>
            <a:r>
              <a:rPr lang="en-US" sz="2400" b="1" dirty="0">
                <a:solidFill>
                  <a:srgbClr val="FF0000"/>
                </a:solidFill>
                <a:latin typeface="Berlin Sans FB Demi"/>
                <a:cs typeface="+mn-cs"/>
              </a:rPr>
              <a:t>Dependency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Berlin Sans FB Demi"/>
                <a:cs typeface="+mn-cs"/>
              </a:rPr>
              <a:t>Visual</a:t>
            </a:r>
            <a:r>
              <a:rPr lang="en-US" sz="2400" b="1" dirty="0">
                <a:solidFill>
                  <a:prstClr val="black"/>
                </a:solidFill>
                <a:latin typeface="Berlin Sans FB Demi"/>
                <a:cs typeface="+mn-cs"/>
              </a:rPr>
              <a:t> Directions = </a:t>
            </a:r>
            <a:r>
              <a:rPr lang="en-US" sz="2400" b="1" dirty="0">
                <a:solidFill>
                  <a:srgbClr val="00B050"/>
                </a:solidFill>
                <a:latin typeface="Berlin Sans FB Demi"/>
                <a:cs typeface="+mn-cs"/>
              </a:rPr>
              <a:t>Empowerment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Berlin Sans FB Demi"/>
              <a:cs typeface="+mn-cs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4F81BD"/>
              </a:buClr>
              <a:buFont typeface="Wingdings" pitchFamily="2" charset="2"/>
              <a:buNone/>
              <a:defRPr/>
            </a:pPr>
            <a:endParaRPr lang="en-US" b="1" dirty="0">
              <a:solidFill>
                <a:prstClr val="black"/>
              </a:solidFill>
              <a:latin typeface="Berlin Sans FB Demi"/>
              <a:cs typeface="+mn-cs"/>
            </a:endParaRPr>
          </a:p>
        </p:txBody>
      </p:sp>
      <p:sp>
        <p:nvSpPr>
          <p:cNvPr id="5" name="Rounded Rectangular Callout 4" descr="40%"/>
          <p:cNvSpPr>
            <a:spLocks noChangeArrowheads="1"/>
          </p:cNvSpPr>
          <p:nvPr/>
        </p:nvSpPr>
        <p:spPr bwMode="auto">
          <a:xfrm>
            <a:off x="762000" y="4800600"/>
            <a:ext cx="7772400" cy="16764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4000" i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+mn-cs"/>
              </a:rPr>
              <a:t>“If </a:t>
            </a:r>
            <a:r>
              <a:rPr lang="en-US" sz="4000" i="1" dirty="0">
                <a:solidFill>
                  <a:srgbClr val="FF0000"/>
                </a:solidFill>
                <a:latin typeface="Berlin Sans FB Demi" panose="020E0802020502020306" pitchFamily="34" charset="0"/>
                <a:cs typeface="+mn-cs"/>
              </a:rPr>
              <a:t>you have to say it twice, 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4000" i="1" dirty="0">
                <a:solidFill>
                  <a:srgbClr val="FF0000"/>
                </a:solidFill>
                <a:latin typeface="Berlin Sans FB Demi" panose="020E0802020502020306" pitchFamily="34" charset="0"/>
                <a:cs typeface="+mn-cs"/>
              </a:rPr>
              <a:t>				write it down.” 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33400" y="1600200"/>
            <a:ext cx="81534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>
                <a:solidFill>
                  <a:srgbClr val="FF3300"/>
                </a:solidFill>
                <a:latin typeface="Berlin Sans FB Demi"/>
                <a:cs typeface="+mn-cs"/>
              </a:rPr>
              <a:t>The teacher is the only one who knows </a:t>
            </a: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FF3300"/>
                </a:solidFill>
                <a:latin typeface="Berlin Sans FB Demi"/>
                <a:cs typeface="+mn-cs"/>
              </a:rPr>
              <a:t>when only oral directions are used.</a:t>
            </a:r>
          </a:p>
        </p:txBody>
      </p:sp>
      <p:pic>
        <p:nvPicPr>
          <p:cNvPr id="120839" name="Picture 7" descr="MCj04326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allAtOnce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9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069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67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89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762000" y="663575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DO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762000" y="2263775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PUT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533400" y="3711575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TIME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685800" y="5159375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prstClr val="black"/>
                </a:solidFill>
                <a:latin typeface="Calibri" pitchFamily="34" charset="0"/>
                <a:cs typeface="+mn-cs"/>
              </a:rPr>
              <a:t>WHEN DONE</a:t>
            </a: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2743200" y="533400"/>
            <a:ext cx="61722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Berlin Sans FB Demi"/>
                <a:cs typeface="+mn-cs"/>
              </a:rPr>
              <a:t>What is the assignment?            Be specific and prepared.</a:t>
            </a:r>
          </a:p>
          <a:p>
            <a:pPr eaLnBrk="1" hangingPunct="1">
              <a:lnSpc>
                <a:spcPct val="190000"/>
              </a:lnSpc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Berlin Sans FB Demi"/>
                <a:cs typeface="+mn-cs"/>
              </a:rPr>
              <a:t>Where does it go when done?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Berlin Sans FB Demi"/>
              <a:cs typeface="+mn-cs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Berlin Sans FB Demi"/>
                <a:cs typeface="+mn-cs"/>
              </a:rPr>
              <a:t>When will time be up?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defRPr/>
            </a:pPr>
            <a:endParaRPr lang="en-US" sz="1400">
              <a:solidFill>
                <a:srgbClr val="FF3300"/>
              </a:solidFill>
              <a:latin typeface="Berlin Sans FB Demi"/>
              <a:cs typeface="+mn-cs"/>
            </a:endParaRPr>
          </a:p>
          <a:p>
            <a:pPr eaLnBrk="1" hangingPunct="1">
              <a:lnSpc>
                <a:spcPct val="190000"/>
              </a:lnSpc>
              <a:spcBef>
                <a:spcPct val="50000"/>
              </a:spcBef>
              <a:defRPr/>
            </a:pPr>
            <a:r>
              <a:rPr lang="en-US" sz="3200">
                <a:solidFill>
                  <a:srgbClr val="FF3300"/>
                </a:solidFill>
                <a:latin typeface="Berlin Sans FB Demi"/>
                <a:cs typeface="+mn-cs"/>
              </a:rPr>
              <a:t>What do early finishers do?</a:t>
            </a:r>
          </a:p>
        </p:txBody>
      </p:sp>
      <p:pic>
        <p:nvPicPr>
          <p:cNvPr id="122891" name="Picture 13" descr="MCj043261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DO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PUT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Object 4"/>
          <p:cNvGraphicFramePr>
            <a:graphicFrameLocks noChangeAspect="1"/>
          </p:cNvGraphicFramePr>
          <p:nvPr/>
        </p:nvGraphicFramePr>
        <p:xfrm>
          <a:off x="396875" y="152400"/>
          <a:ext cx="25955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9" r:id="rId4" imgW="1419048" imgH="1666667" progId="">
                  <p:embed/>
                </p:oleObj>
              </mc:Choice>
              <mc:Fallback>
                <p:oleObj r:id="rId4" imgW="1419048" imgH="16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52400"/>
                        <a:ext cx="2595563" cy="3048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5"/>
          <p:cNvGraphicFramePr>
            <a:graphicFrameLocks noChangeAspect="1"/>
          </p:cNvGraphicFramePr>
          <p:nvPr/>
        </p:nvGraphicFramePr>
        <p:xfrm>
          <a:off x="5638800" y="228600"/>
          <a:ext cx="3171825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0" r:id="rId6" imgW="1647619" imgH="1267002" progId="">
                  <p:embed/>
                </p:oleObj>
              </mc:Choice>
              <mc:Fallback>
                <p:oleObj r:id="rId6" imgW="1647619" imgH="126700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8600"/>
                        <a:ext cx="3171825" cy="24399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6"/>
          <p:cNvGraphicFramePr>
            <a:graphicFrameLocks noChangeAspect="1"/>
          </p:cNvGraphicFramePr>
          <p:nvPr/>
        </p:nvGraphicFramePr>
        <p:xfrm>
          <a:off x="304800" y="3429000"/>
          <a:ext cx="21923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1" r:id="rId8" imgW="1076475" imgH="1571844" progId="">
                  <p:embed/>
                </p:oleObj>
              </mc:Choice>
              <mc:Fallback>
                <p:oleObj r:id="rId8" imgW="1076475" imgH="157184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2192338" cy="3200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WordArt 7"/>
          <p:cNvSpPr>
            <a:spLocks noChangeArrowheads="1" noChangeShapeType="1" noTextEdit="1"/>
          </p:cNvSpPr>
          <p:nvPr/>
        </p:nvSpPr>
        <p:spPr bwMode="auto">
          <a:xfrm>
            <a:off x="2236788" y="2198688"/>
            <a:ext cx="35814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Bodoni MT Black" panose="02070A03080606020203" pitchFamily="18" charset="0"/>
              </a:rPr>
              <a:t>Teacher</a:t>
            </a:r>
          </a:p>
          <a:p>
            <a:pPr algn="ctr"/>
            <a:r>
              <a:rPr lang="en-US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Bodoni MT Black" panose="02070A03080606020203" pitchFamily="18" charset="0"/>
              </a:rPr>
              <a:t>Timers</a:t>
            </a:r>
          </a:p>
        </p:txBody>
      </p:sp>
      <p:pic>
        <p:nvPicPr>
          <p:cNvPr id="124934" name="Picture 5" descr="http___ww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71825" cy="27781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2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38100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Visual</a:t>
            </a:r>
          </a:p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Exit</a:t>
            </a:r>
          </a:p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Directions</a:t>
            </a:r>
          </a:p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doni MT Black" panose="02070A03080606020203" pitchFamily="18" charset="0"/>
              </a:rPr>
              <a:t>ICONS</a:t>
            </a: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5748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5" descr="MCj043263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2314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6" descr="j008440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135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057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4770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19710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4" y="65314"/>
            <a:ext cx="2352675" cy="313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851" y="76200"/>
            <a:ext cx="2590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971800"/>
            <a:ext cx="333375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9000"/>
            <a:ext cx="2256296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996136" y="867019"/>
            <a:ext cx="3404664" cy="21047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Bodoni MT Black" panose="02070A03080606020203" pitchFamily="18" charset="0"/>
              </a:rPr>
              <a:t>Voice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Bodoni MT Black" panose="02070A03080606020203" pitchFamily="18" charset="0"/>
              </a:rPr>
              <a:t>Level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owner\Pictures\Golfcrest Certification Training 8-11-09\IMGP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Bodoni MT Black" panose="02070A03080606020203" pitchFamily="18" charset="0"/>
              </a:rPr>
              <a:t>Directions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5438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Berlin Sans FB Demi" panose="020E0802020502020306" pitchFamily="34" charset="0"/>
              </a:rPr>
              <a:t>Open your book to pages 64-68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Berlin Sans FB Demi" panose="020E0802020502020306" pitchFamily="34" charset="0"/>
              </a:rPr>
              <a:t>Look at the organisms.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Berlin Sans FB Demi" panose="020E0802020502020306" pitchFamily="34" charset="0"/>
              </a:rPr>
              <a:t>Sort the organisms into TWO sets, based on the type of ecosystem where they might live.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smtClean="0">
                <a:latin typeface="Berlin Sans FB Demi" panose="020E0802020502020306" pitchFamily="34" charset="0"/>
              </a:rPr>
              <a:t>Recorder/Reporter</a:t>
            </a:r>
            <a:r>
              <a:rPr lang="en-US" altLang="en-US" smtClean="0">
                <a:latin typeface="Berlin Sans FB Demi" panose="020E0802020502020306" pitchFamily="34" charset="0"/>
              </a:rPr>
              <a:t> writes them on your dry-erase board.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smtClean="0">
                <a:latin typeface="Berlin Sans FB Demi" panose="020E0802020502020306" pitchFamily="34" charset="0"/>
              </a:rPr>
              <a:t>Team Captain</a:t>
            </a:r>
            <a:r>
              <a:rPr lang="en-US" altLang="en-US" smtClean="0">
                <a:latin typeface="Berlin Sans FB Demi" panose="020E0802020502020306" pitchFamily="34" charset="0"/>
              </a:rPr>
              <a:t> holds up your dry-erase board when the timer goes off, and </a:t>
            </a:r>
            <a:r>
              <a:rPr lang="en-US" altLang="en-US" b="1" smtClean="0">
                <a:latin typeface="Berlin Sans FB Demi" panose="020E0802020502020306" pitchFamily="34" charset="0"/>
              </a:rPr>
              <a:t>facilitator</a:t>
            </a:r>
            <a:r>
              <a:rPr lang="en-US" altLang="en-US" smtClean="0">
                <a:latin typeface="Berlin Sans FB Demi" panose="020E0802020502020306" pitchFamily="34" charset="0"/>
              </a:rPr>
              <a:t> shares your ideas.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latin typeface="Berlin Sans FB Demi" panose="020E0802020502020306" pitchFamily="34" charset="0"/>
              </a:rPr>
              <a:t>You have 4 minutes</a:t>
            </a:r>
          </a:p>
        </p:txBody>
      </p:sp>
      <p:pic>
        <p:nvPicPr>
          <p:cNvPr id="130052" name="Picture 4" descr="pe0277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371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bd1069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75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j0233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7" descr="j03225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371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714828" y="1600200"/>
            <a:ext cx="3033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  <a:hlinkClick r:id="rId3"/>
              </a:rPr>
              <a:t>What is PBIS</a:t>
            </a:r>
            <a:r>
              <a:rPr lang="en-US" altLang="en-US" sz="3200" b="1" dirty="0" smtClean="0">
                <a:solidFill>
                  <a:srgbClr val="000099"/>
                </a:solidFill>
                <a:hlinkClick r:id="rId3"/>
              </a:rPr>
              <a:t>?</a:t>
            </a:r>
            <a:endParaRPr lang="en-US" altLang="en-US" sz="32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0099"/>
                </a:solidFill>
              </a:rPr>
              <a:t>Open this link</a:t>
            </a:r>
            <a:endParaRPr lang="en-US" altLang="en-US" sz="3200" b="1" dirty="0">
              <a:solidFill>
                <a:srgbClr val="000099"/>
              </a:solidFill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1219200" y="4147687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Positive Behavior Interventions and Supports (</a:t>
            </a:r>
            <a:r>
              <a:rPr lang="en-US" altLang="en-US" sz="2800" b="1" dirty="0">
                <a:solidFill>
                  <a:srgbClr val="000000"/>
                </a:solidFill>
              </a:rPr>
              <a:t>PBIS</a:t>
            </a:r>
            <a:r>
              <a:rPr lang="en-US" altLang="en-US" sz="2800" dirty="0">
                <a:solidFill>
                  <a:srgbClr val="000000"/>
                </a:solidFill>
              </a:rPr>
              <a:t>) is a proactive approach to establishing the behavioral supports and social culture and needed for all students in a school to achieve social, emotional and academic success.</a:t>
            </a:r>
            <a:endParaRPr lang="en-US" altLang="en-US" sz="2800" dirty="0"/>
          </a:p>
        </p:txBody>
      </p:sp>
      <p:pic>
        <p:nvPicPr>
          <p:cNvPr id="911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14" y="46831"/>
            <a:ext cx="491838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Exit Directions Rach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6457950" cy="67056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owner\Pictures\2010-04-09\DCIM\100CANON\IMG_0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2499" b="22221"/>
          <a:stretch>
            <a:fillRect/>
          </a:stretch>
        </p:blipFill>
        <p:spPr bwMode="auto">
          <a:xfrm>
            <a:off x="381000" y="609600"/>
            <a:ext cx="838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612" y="822499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What can students do when they are done with their seatwork</a:t>
            </a:r>
            <a:r>
              <a:rPr lang="en-US" sz="3600" dirty="0" smtClean="0">
                <a:latin typeface="+mj-lt"/>
              </a:rPr>
              <a:t>? Enter your ideas:</a:t>
            </a:r>
            <a:endParaRPr lang="en-US" sz="3600" dirty="0" smtClean="0">
              <a:latin typeface="+mj-lt"/>
            </a:endParaRP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docs.google.com/spreadsheets/d/1H1o5D4qSbfxAbAEV1-LAo1z2OdB4cZT9MC3xYLgEmNg/edit?usp=sharing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99398" y="75363"/>
            <a:ext cx="560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smtClean="0">
                <a:latin typeface="Bodoni MT Black" panose="02070A03080606020203" pitchFamily="18" charset="0"/>
              </a:rPr>
              <a:t>“I’m done…”</a:t>
            </a:r>
            <a:endParaRPr lang="en-US" sz="4800" dirty="0"/>
          </a:p>
        </p:txBody>
      </p:sp>
      <p:pic>
        <p:nvPicPr>
          <p:cNvPr id="4" name="Picture 2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3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04248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9175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5311775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prstClr val="black"/>
                </a:solidFill>
                <a:latin typeface="Calibri" pitchFamily="34" charset="0"/>
                <a:cs typeface="+mn-cs"/>
              </a:rPr>
              <a:t>WHEN DONE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DO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8862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prstClr val="black"/>
                </a:solidFill>
                <a:latin typeface="Calibri" pitchFamily="34" charset="0"/>
                <a:cs typeface="+mn-cs"/>
              </a:rPr>
              <a:t>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66084"/>
            <a:ext cx="2291587" cy="305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962891" y="3946545"/>
            <a:ext cx="2080355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4472" y="4330125"/>
            <a:ext cx="202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765" y="5792304"/>
            <a:ext cx="311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today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4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WordArt 8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0711"/>
              </a:solidFill>
              <a:latin typeface="Cooper Black" panose="0208090404030B020404" pitchFamily="18" charset="0"/>
            </a:endParaRPr>
          </a:p>
        </p:txBody>
      </p:sp>
      <p:pic>
        <p:nvPicPr>
          <p:cNvPr id="138244" name="Picture 13" descr="MCj04326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TextBox 1"/>
          <p:cNvSpPr txBox="1">
            <a:spLocks noChangeArrowheads="1"/>
          </p:cNvSpPr>
          <p:nvPr/>
        </p:nvSpPr>
        <p:spPr bwMode="auto">
          <a:xfrm>
            <a:off x="1371600" y="-12958"/>
            <a:ext cx="6400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500" dirty="0">
                <a:latin typeface="Bodoni MT Black" panose="02070A03080606020203" pitchFamily="18" charset="0"/>
              </a:rPr>
              <a:t>M.I.T.S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184918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Most</a:t>
            </a:r>
          </a:p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Important</a:t>
            </a:r>
          </a:p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Twenty</a:t>
            </a:r>
          </a:p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Seconds</a:t>
            </a:r>
            <a:endParaRPr lang="en-US" sz="8000" dirty="0">
              <a:solidFill>
                <a:srgbClr val="000099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WordArt 8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0711"/>
              </a:solidFill>
              <a:latin typeface="Cooper Black" panose="0208090404030B020404" pitchFamily="18" charset="0"/>
            </a:endParaRPr>
          </a:p>
        </p:txBody>
      </p:sp>
      <p:pic>
        <p:nvPicPr>
          <p:cNvPr id="138244" name="Picture 13" descr="MCj04326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TextBox 1"/>
          <p:cNvSpPr txBox="1">
            <a:spLocks noChangeArrowheads="1"/>
          </p:cNvSpPr>
          <p:nvPr/>
        </p:nvSpPr>
        <p:spPr bwMode="auto">
          <a:xfrm>
            <a:off x="1371600" y="-12958"/>
            <a:ext cx="6400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500" dirty="0">
                <a:latin typeface="Bodoni MT Black" panose="02070A03080606020203" pitchFamily="18" charset="0"/>
              </a:rPr>
              <a:t>M.I.T.S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41242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“You may begin”</a:t>
            </a:r>
          </a:p>
          <a:p>
            <a:pPr marL="1320800" indent="-522288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Do not move</a:t>
            </a:r>
          </a:p>
          <a:p>
            <a:pPr marL="1320800" indent="-522288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Hands down</a:t>
            </a:r>
          </a:p>
          <a:p>
            <a:pPr marL="1320800" indent="-522288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Then slowly…</a:t>
            </a:r>
          </a:p>
          <a:p>
            <a:r>
              <a:rPr lang="en-US" sz="8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Seconds</a:t>
            </a:r>
            <a:endParaRPr lang="en-US" sz="8000" dirty="0">
              <a:solidFill>
                <a:srgbClr val="000099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634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85800"/>
            <a:ext cx="8229600" cy="1143000"/>
          </a:xfrm>
          <a:noFill/>
          <a:ln>
            <a:noFill/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Cooper Black" pitchFamily="18" charset="0"/>
              </a:rPr>
              <a:t>Exit Directions</a:t>
            </a:r>
            <a:endParaRPr lang="en-US" sz="600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Cooper Black" pitchFamily="18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algn="ctr" eaLnBrk="1" hangingPunct="1">
              <a:buFontTx/>
              <a:buNone/>
            </a:pPr>
            <a:endParaRPr lang="en-US" altLang="en-US" sz="2800" b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sz="2800" b="1" i="1" smtClean="0"/>
          </a:p>
          <a:p>
            <a:pPr algn="ctr" eaLnBrk="1" hangingPunct="1">
              <a:buFontTx/>
              <a:buNone/>
            </a:pPr>
            <a:endParaRPr lang="en-US" altLang="en-US" b="1" smtClean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33400" y="2057400"/>
            <a:ext cx="8153400" cy="3970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/>
                <a:cs typeface="+mn-cs"/>
              </a:rPr>
              <a:t>Step 1: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3300"/>
                </a:solidFill>
                <a:latin typeface="Berlin Sans FB Demi"/>
                <a:cs typeface="+mn-cs"/>
              </a:rPr>
              <a:t>Pass out all materials</a:t>
            </a:r>
            <a:endParaRPr lang="en-US" sz="3600" b="1" dirty="0">
              <a:solidFill>
                <a:srgbClr val="FF3300"/>
              </a:solidFill>
              <a:latin typeface="Berlin Sans FB Demi"/>
              <a:cs typeface="+mn-cs"/>
            </a:endParaRPr>
          </a:p>
          <a:p>
            <a:pPr algn="ctr" eaLnBrk="1" hangingPunct="1">
              <a:defRPr/>
            </a:pP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/>
                <a:cs typeface="+mn-cs"/>
              </a:rPr>
              <a:t>Why?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3300"/>
                </a:solidFill>
                <a:latin typeface="Berlin Sans FB Demi"/>
                <a:cs typeface="+mn-cs"/>
              </a:rPr>
              <a:t>REDUCE &amp; PREVENT </a:t>
            </a:r>
            <a:r>
              <a:rPr lang="en-US" sz="5400" b="1" dirty="0" smtClean="0">
                <a:solidFill>
                  <a:srgbClr val="FF3300"/>
                </a:solidFill>
                <a:latin typeface="Berlin Sans FB Demi"/>
                <a:cs typeface="+mn-cs"/>
              </a:rPr>
              <a:t>TRANSITIONS</a:t>
            </a:r>
            <a:endParaRPr lang="en-US" sz="5400" b="1" dirty="0">
              <a:solidFill>
                <a:srgbClr val="FF3300"/>
              </a:solidFill>
              <a:latin typeface="Berlin Sans FB Demi"/>
              <a:cs typeface="+mn-cs"/>
            </a:endParaRPr>
          </a:p>
        </p:txBody>
      </p:sp>
      <p:pic>
        <p:nvPicPr>
          <p:cNvPr id="134149" name="Picture 7" descr="MCj04326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1"/>
          <p:cNvGrpSpPr>
            <a:grpSpLocks/>
          </p:cNvGrpSpPr>
          <p:nvPr/>
        </p:nvGrpSpPr>
        <p:grpSpPr bwMode="auto">
          <a:xfrm>
            <a:off x="0" y="657225"/>
            <a:ext cx="2133600" cy="6042025"/>
            <a:chOff x="533400" y="434975"/>
            <a:chExt cx="2133600" cy="6042025"/>
          </a:xfrm>
        </p:grpSpPr>
        <p:pic>
          <p:nvPicPr>
            <p:cNvPr id="136198" name="Picture 2" descr="j04248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34975"/>
              <a:ext cx="18415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9" name="Picture 3" descr="j04248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006975"/>
              <a:ext cx="18415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0" name="Picture 4" descr="j04248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06775"/>
              <a:ext cx="18415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1" name="Picture 5" descr="j04248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58975"/>
              <a:ext cx="18415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1" name="Text Box 6"/>
            <p:cNvSpPr txBox="1">
              <a:spLocks noChangeArrowheads="1"/>
            </p:cNvSpPr>
            <p:nvPr/>
          </p:nvSpPr>
          <p:spPr bwMode="auto">
            <a:xfrm>
              <a:off x="762000" y="663575"/>
              <a:ext cx="1828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DO</a:t>
              </a:r>
            </a:p>
          </p:txBody>
        </p:sp>
        <p:sp>
          <p:nvSpPr>
            <p:cNvPr id="86022" name="Text Box 7"/>
            <p:cNvSpPr txBox="1">
              <a:spLocks noChangeArrowheads="1"/>
            </p:cNvSpPr>
            <p:nvPr/>
          </p:nvSpPr>
          <p:spPr bwMode="auto">
            <a:xfrm>
              <a:off x="762000" y="2263775"/>
              <a:ext cx="1828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 dirty="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PUT</a:t>
              </a:r>
            </a:p>
          </p:txBody>
        </p:sp>
        <p:sp>
          <p:nvSpPr>
            <p:cNvPr id="86023" name="Text Box 8"/>
            <p:cNvSpPr txBox="1">
              <a:spLocks noChangeArrowheads="1"/>
            </p:cNvSpPr>
            <p:nvPr/>
          </p:nvSpPr>
          <p:spPr bwMode="auto">
            <a:xfrm>
              <a:off x="533400" y="3711575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540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TIME</a:t>
              </a:r>
            </a:p>
          </p:txBody>
        </p:sp>
        <p:sp>
          <p:nvSpPr>
            <p:cNvPr id="86024" name="Text Box 9"/>
            <p:cNvSpPr txBox="1">
              <a:spLocks noChangeArrowheads="1"/>
            </p:cNvSpPr>
            <p:nvPr/>
          </p:nvSpPr>
          <p:spPr bwMode="auto">
            <a:xfrm>
              <a:off x="685800" y="5159375"/>
              <a:ext cx="18288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>
                  <a:solidFill>
                    <a:prstClr val="black"/>
                  </a:solidFill>
                  <a:latin typeface="Calibri" pitchFamily="34" charset="0"/>
                  <a:cs typeface="+mn-cs"/>
                </a:rPr>
                <a:t>WHEN DONE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621489"/>
            <a:ext cx="2376488" cy="316865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196850"/>
            <a:ext cx="9144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/>
                <a:cs typeface="Arial" charset="0"/>
              </a:rPr>
              <a:t>Step 2: EXPLAIN THE ASSIGNMENT &amp; ASK FOR 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12958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0099"/>
                </a:solidFill>
                <a:latin typeface="Bodoni MT Black" panose="02070A03080606020203" pitchFamily="18" charset="0"/>
              </a:rPr>
              <a:t>Influence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0099"/>
                </a:solidFill>
                <a:latin typeface="Bodoni MT Black" panose="02070A03080606020203" pitchFamily="18" charset="0"/>
              </a:rPr>
              <a:t>Approach</a:t>
            </a:r>
            <a:endParaRPr lang="en-US" altLang="en-US" sz="8000" dirty="0">
              <a:solidFill>
                <a:srgbClr val="000099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41587"/>
            <a:ext cx="2438400" cy="3337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78" y="3886200"/>
            <a:ext cx="2409444" cy="25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9733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7" descr="MPj04243800000[1]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971800"/>
            <a:ext cx="3687763" cy="3687763"/>
          </a:xfrm>
        </p:spPr>
      </p:pic>
      <p:sp>
        <p:nvSpPr>
          <p:cNvPr id="139267" name="AutoShape 8"/>
          <p:cNvSpPr>
            <a:spLocks noChangeArrowheads="1"/>
          </p:cNvSpPr>
          <p:nvPr/>
        </p:nvSpPr>
        <p:spPr bwMode="auto">
          <a:xfrm>
            <a:off x="4876800" y="2514600"/>
            <a:ext cx="4114800" cy="426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268" name="Picture 9" descr="MCj042384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829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Line 12"/>
          <p:cNvSpPr>
            <a:spLocks noChangeShapeType="1"/>
          </p:cNvSpPr>
          <p:nvPr/>
        </p:nvSpPr>
        <p:spPr bwMode="auto">
          <a:xfrm>
            <a:off x="3505200" y="2743200"/>
            <a:ext cx="1219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0" name="Line 13"/>
          <p:cNvSpPr>
            <a:spLocks noChangeShapeType="1"/>
          </p:cNvSpPr>
          <p:nvPr/>
        </p:nvSpPr>
        <p:spPr bwMode="auto">
          <a:xfrm>
            <a:off x="3352800" y="3048000"/>
            <a:ext cx="1219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WordArt 14"/>
          <p:cNvSpPr>
            <a:spLocks noChangeArrowheads="1" noChangeShapeType="1" noTextEdit="1"/>
          </p:cNvSpPr>
          <p:nvPr/>
        </p:nvSpPr>
        <p:spPr bwMode="auto">
          <a:xfrm>
            <a:off x="228600" y="4419600"/>
            <a:ext cx="4619625" cy="1885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  <a:cs typeface="Times New Roman"/>
              </a:rPr>
              <a:t>Acting out?</a:t>
            </a:r>
          </a:p>
          <a:p>
            <a:pPr algn="ctr" eaLnBrk="1" hangingPunct="1">
              <a:defRPr/>
            </a:pP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doni MT Black" panose="02070A03080606020203" pitchFamily="18" charset="0"/>
                <a:cs typeface="Times New Roman"/>
              </a:rPr>
              <a:t>No eye contact.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Anger isn’t safe &amp; doesn’t help</a:t>
            </a:r>
            <a:b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Sarcasm is not OK</a:t>
            </a:r>
            <a:b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Punishment doesn’t work</a:t>
            </a:r>
            <a:b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Demeaning students isn’t OK</a:t>
            </a:r>
            <a:br>
              <a:rPr lang="en-US" altLang="en-US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endParaRPr lang="en-US" altLang="en-US" sz="4000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4755" name="Picture 3" descr="MCj0423836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2413" y="3124200"/>
            <a:ext cx="3559175" cy="350043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5  -0.046 -0.16651  -0.113 -0.17184  C -0.177 -0.1785  -0.237 -0.11856  -0.241 -0.03197  C -0.246 0.04796  -0.204 0.12255  -0.144 0.12788  C -0.089 0.13188  -0.037 0.08259  -0.033 0.00799  C -0.029 -0.05994  -0.064 -0.12389  -0.115 -0.12921  C -0.162 -0.13321  -0.206 -0.09191  -0.209 -0.02931  C -0.212 0.02664  -0.184 0.08126  -0.142 0.08392  C -0.104 0.08792  -0.068 0.05595  -0.065 0.00533  C -0.063 -0.03996  -0.084 -0.08392  -0.117 -0.08659  C -0.146 -0.08925  -0.175 -0.06527  -0.177 -0.02664  C -0.179 0.00666  -0.164 0.03863  -0.14 0.0413  C -0.12 0.04396  -0.099 0.02931  -0.098 0.00266  C -0.096 -0.01865  -0.104 -0.0413  -0.119 -0.04396  C -0.131 -0.04396  -0.143 -0.03863  -0.145 -0.02398  C -0.146 -0.01465  -0.144 -0.00533  -0.138 -0.00133  C -0.135 0  -0.133 0  -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8150"/>
            <a:ext cx="6543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34925" y="11113"/>
            <a:ext cx="9144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Cooper Black" panose="0208090404030B020404" pitchFamily="18" charset="0"/>
              </a:rPr>
              <a:t>Positive Behavior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Cooper Black" panose="0208090404030B020404" pitchFamily="18" charset="0"/>
              </a:rPr>
              <a:t>Interventions </a:t>
            </a:r>
            <a:r>
              <a:rPr lang="en-US" altLang="en-US" sz="4400" dirty="0">
                <a:latin typeface="Cooper Black" panose="0208090404030B020404" pitchFamily="18" charset="0"/>
              </a:rPr>
              <a:t>&amp; Supports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           </a:t>
            </a:r>
            <a:r>
              <a:rPr lang="en-US" altLang="en-US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PBIS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45" y="68580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err="1" smtClean="0">
                <a:solidFill>
                  <a:srgbClr val="000099"/>
                </a:solidFill>
                <a:latin typeface="Bodoni MT Black" panose="02070A03080606020203" pitchFamily="18" charset="0"/>
                <a:hlinkClick r:id="rId3"/>
              </a:rPr>
              <a:t>ENVoY</a:t>
            </a:r>
            <a:endParaRPr lang="en-US" altLang="en-US" sz="8000" dirty="0" smtClean="0">
              <a:solidFill>
                <a:srgbClr val="000099"/>
              </a:solidFill>
              <a:latin typeface="Bodoni MT Black" panose="02070A03080606020203" pitchFamily="18" charset="0"/>
              <a:hlinkClick r:id="rId3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 smtClean="0">
                <a:solidFill>
                  <a:srgbClr val="000099"/>
                </a:solidFill>
                <a:latin typeface="Bodoni MT Black" panose="02070A03080606020203" pitchFamily="18" charset="0"/>
                <a:hlinkClick r:id="rId3"/>
              </a:rPr>
              <a:t>Finale</a:t>
            </a:r>
            <a:endParaRPr lang="en-US" altLang="en-US" sz="8000" dirty="0">
              <a:solidFill>
                <a:srgbClr val="000099"/>
              </a:solidFill>
              <a:latin typeface="Bodoni MT Black" panose="02070A030806060202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0" dirty="0">
              <a:solidFill>
                <a:srgbClr val="000099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87" y="4217706"/>
            <a:ext cx="6277356" cy="23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701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-33495" y="127252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latin typeface="Bodoni MT Black" panose="02070A03080606020203" pitchFamily="18" charset="0"/>
              </a:rPr>
              <a:t>AVID</a:t>
            </a:r>
            <a:endParaRPr lang="en-US" altLang="en-US" sz="6000" dirty="0">
              <a:latin typeface="Bodoni MT Black" panose="02070A030806060202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           Ready to Learn</a:t>
            </a:r>
          </a:p>
        </p:txBody>
      </p:sp>
      <p:pic>
        <p:nvPicPr>
          <p:cNvPr id="942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40312"/>
            <a:ext cx="2073601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044" y="2458848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Class Time</a:t>
            </a:r>
          </a:p>
          <a:p>
            <a:pPr algn="ctr"/>
            <a:r>
              <a:rPr lang="en-US" sz="6000" dirty="0" smtClean="0">
                <a:latin typeface="Berlin Sans FB Demi" panose="020E0802020502020306" pitchFamily="34" charset="0"/>
              </a:rPr>
              <a:t>Versus</a:t>
            </a:r>
          </a:p>
          <a:p>
            <a:pPr algn="ctr"/>
            <a:r>
              <a:rPr lang="en-US" sz="6000" dirty="0" smtClean="0">
                <a:solidFill>
                  <a:srgbClr val="000099"/>
                </a:solidFill>
                <a:latin typeface="Berlin Sans FB Demi" panose="020E0802020502020306" pitchFamily="34" charset="0"/>
              </a:rPr>
              <a:t>Personal Time</a:t>
            </a:r>
            <a:endParaRPr lang="en-US" sz="6000" dirty="0">
              <a:solidFill>
                <a:srgbClr val="0000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4800" y="5683629"/>
            <a:ext cx="8001000" cy="12003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Berlin Sans FB Demi" panose="020E0802020502020306" pitchFamily="34" charset="0"/>
              </a:rPr>
              <a:t>“If the brain’s not buying, the brain’s not learning.” </a:t>
            </a:r>
            <a:r>
              <a:rPr lang="en-US" altLang="en-US" sz="2800" i="1" dirty="0">
                <a:latin typeface="Berlin Sans FB Demi" panose="020E0802020502020306" pitchFamily="34" charset="0"/>
              </a:rPr>
              <a:t>Eric Jensen</a:t>
            </a:r>
          </a:p>
        </p:txBody>
      </p:sp>
    </p:spTree>
    <p:extLst>
      <p:ext uri="{BB962C8B-B14F-4D97-AF65-F5344CB8AC3E}">
        <p14:creationId xmlns:p14="http://schemas.microsoft.com/office/powerpoint/2010/main" val="321944818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Bodoni MT Black" panose="02070A03080606020203" pitchFamily="18" charset="0"/>
              </a:rPr>
              <a:t>Advancement Via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Bodoni MT Black" panose="02070A03080606020203" pitchFamily="18" charset="0"/>
              </a:rPr>
              <a:t>Individual Determination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Bodoni MT Black" panose="02070A03080606020203" pitchFamily="18" charset="0"/>
              </a:rPr>
              <a:t>AVID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  <a:latin typeface="Bodoni MT Black" panose="02070A03080606020203" pitchFamily="18" charset="0"/>
              </a:rPr>
              <a:t>           Ready to Learn</a:t>
            </a:r>
          </a:p>
        </p:txBody>
      </p:sp>
      <p:pic>
        <p:nvPicPr>
          <p:cNvPr id="942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41192"/>
            <a:ext cx="2422525" cy="198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1143000" y="3946525"/>
            <a:ext cx="769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latin typeface="Berlin Sans FB Demi" panose="020E0802020502020306" pitchFamily="34" charset="0"/>
              </a:rPr>
              <a:t>In seat, silent and working at the bell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latin typeface="Berlin Sans FB Demi" panose="020E0802020502020306" pitchFamily="34" charset="0"/>
              </a:rPr>
              <a:t>Devices </a:t>
            </a:r>
            <a:r>
              <a:rPr lang="en-US" altLang="en-US" sz="2800" b="1" dirty="0" smtClean="0">
                <a:latin typeface="Berlin Sans FB Demi" panose="020E0802020502020306" pitchFamily="34" charset="0"/>
              </a:rPr>
              <a:t>off, away &amp; invisible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latin typeface="Berlin Sans FB Demi" panose="020E0802020502020306" pitchFamily="34" charset="0"/>
              </a:rPr>
              <a:t>AVID </a:t>
            </a:r>
            <a:r>
              <a:rPr lang="en-US" altLang="en-US" sz="2800" b="1" dirty="0">
                <a:latin typeface="Berlin Sans FB Demi" panose="020E0802020502020306" pitchFamily="34" charset="0"/>
              </a:rPr>
              <a:t>Binder and all needed materials ready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latin typeface="Berlin Sans FB Demi" panose="020E0802020502020306" pitchFamily="34" charset="0"/>
              </a:rPr>
              <a:t>Pencils sharpened, water bottle filled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latin typeface="Berlin Sans FB Demi" panose="020E0802020502020306" pitchFamily="34" charset="0"/>
              </a:rPr>
              <a:t>Homework system in place</a:t>
            </a:r>
            <a:endParaRPr lang="en-US" altLang="en-US" sz="28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000099"/>
                </a:solidFill>
                <a:latin typeface="Bodoni MT Black" panose="02070A03080606020203" pitchFamily="18" charset="0"/>
              </a:rPr>
              <a:t>Personal Time</a:t>
            </a:r>
            <a:endParaRPr lang="en-US" altLang="en-US" sz="6000" dirty="0">
              <a:solidFill>
                <a:srgbClr val="000099"/>
              </a:solidFill>
              <a:latin typeface="Bodoni MT Black" panose="02070A03080606020203" pitchFamily="18" charset="0"/>
            </a:endParaRPr>
          </a:p>
        </p:txBody>
      </p:sp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914400" y="1770574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latin typeface="Berlin Sans FB Demi" panose="020E0802020502020306" pitchFamily="34" charset="0"/>
              </a:rPr>
              <a:t>Use locker to store and retrieve materials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>
                <a:latin typeface="Berlin Sans FB Demi" panose="020E0802020502020306" pitchFamily="34" charset="0"/>
              </a:rPr>
              <a:t>Devices </a:t>
            </a:r>
            <a:r>
              <a:rPr lang="en-US" altLang="en-US" sz="2800" b="1" dirty="0" smtClean="0">
                <a:latin typeface="Berlin Sans FB Demi" panose="020E0802020502020306" pitchFamily="34" charset="0"/>
              </a:rPr>
              <a:t>use permitted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latin typeface="Berlin Sans FB Demi" panose="020E0802020502020306" pitchFamily="34" charset="0"/>
              </a:rPr>
              <a:t>Use halls and stairs to pass to class and arrive on time (no sitting on floor, hanging out)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latin typeface="Berlin Sans FB Demi" panose="020E0802020502020306" pitchFamily="34" charset="0"/>
              </a:rPr>
              <a:t>Take care of all personal business: bathroom, calling/texting parents, fill water bottle</a:t>
            </a:r>
            <a:endParaRPr lang="en-US" altLang="en-US" sz="2800" dirty="0">
              <a:latin typeface="Berlin Sans FB Demi" panose="020E0802020502020306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latin typeface="Berlin Sans FB Demi" panose="020E0802020502020306" pitchFamily="34" charset="0"/>
              </a:rPr>
              <a:t>Eat, drink and be merry, but not too merry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771" y="53340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Thinking hard burns a lot of energy.</a:t>
            </a:r>
            <a:endParaRPr lang="en-US" altLang="en-US" sz="2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496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362"/>
            <a:ext cx="39719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6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1070</Words>
  <Application>Microsoft Office PowerPoint</Application>
  <PresentationFormat>On-screen Show (4:3)</PresentationFormat>
  <Paragraphs>300</Paragraphs>
  <Slides>50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Arial</vt:lpstr>
      <vt:lpstr>Berlin Sans FB</vt:lpstr>
      <vt:lpstr>Berlin Sans FB Demi</vt:lpstr>
      <vt:lpstr>Bodoni MT Black</vt:lpstr>
      <vt:lpstr>Calibri</vt:lpstr>
      <vt:lpstr>Cooper Black</vt:lpstr>
      <vt:lpstr>Times New Roman</vt:lpstr>
      <vt:lpstr>Wingdings</vt:lpstr>
      <vt:lpstr>Default Design</vt:lpstr>
      <vt:lpstr>1_Default Design</vt:lpstr>
      <vt:lpstr>3_Default Design</vt:lpstr>
      <vt:lpstr>3_Office Theme</vt:lpstr>
      <vt:lpstr>4_Office Theme</vt:lpstr>
      <vt:lpstr>5_Office Theme</vt:lpstr>
      <vt:lpstr>6_Office Theme</vt:lpstr>
      <vt:lpstr>7_Office Theme</vt:lpstr>
      <vt:lpstr>6_Default Design</vt:lpstr>
      <vt:lpstr>7_Default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NAGGING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Exit Directions</vt:lpstr>
      <vt:lpstr>Exit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Directions</vt:lpstr>
      <vt:lpstr>PowerPoint Presentation</vt:lpstr>
      <vt:lpstr>PowerPoint Presentation</vt:lpstr>
      <vt:lpstr>PowerPoint Presentation</vt:lpstr>
      <vt:lpstr>Anger isn’t safe &amp; doesn’t help Sarcasm is not OK Punishment doesn’t work Demeaning students isn’t OK </vt:lpstr>
      <vt:lpstr>PowerPoint Presentation</vt:lpstr>
    </vt:vector>
  </TitlesOfParts>
  <Company>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bmadison</dc:creator>
  <cp:lastModifiedBy>Beth Madison</cp:lastModifiedBy>
  <cp:revision>195</cp:revision>
  <cp:lastPrinted>2017-08-24T14:12:49Z</cp:lastPrinted>
  <dcterms:created xsi:type="dcterms:W3CDTF">2008-06-18T15:28:24Z</dcterms:created>
  <dcterms:modified xsi:type="dcterms:W3CDTF">2019-09-25T18:51:04Z</dcterms:modified>
</cp:coreProperties>
</file>